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6" r:id="rId7"/>
    <p:sldMasterId id="2147484197" r:id="rId8"/>
    <p:sldMasterId id="2147484224" r:id="rId9"/>
  </p:sldMasterIdLst>
  <p:notesMasterIdLst>
    <p:notesMasterId r:id="rId39"/>
  </p:notesMasterIdLst>
  <p:handoutMasterIdLst>
    <p:handoutMasterId r:id="rId40"/>
  </p:handoutMasterIdLst>
  <p:sldIdLst>
    <p:sldId id="778" r:id="rId10"/>
    <p:sldId id="779" r:id="rId11"/>
    <p:sldId id="780" r:id="rId12"/>
    <p:sldId id="788" r:id="rId13"/>
    <p:sldId id="891" r:id="rId14"/>
    <p:sldId id="783" r:id="rId15"/>
    <p:sldId id="854" r:id="rId16"/>
    <p:sldId id="855" r:id="rId17"/>
    <p:sldId id="869" r:id="rId18"/>
    <p:sldId id="878" r:id="rId19"/>
    <p:sldId id="879" r:id="rId20"/>
    <p:sldId id="880" r:id="rId21"/>
    <p:sldId id="881" r:id="rId22"/>
    <p:sldId id="882" r:id="rId23"/>
    <p:sldId id="852" r:id="rId24"/>
    <p:sldId id="865" r:id="rId25"/>
    <p:sldId id="871" r:id="rId26"/>
    <p:sldId id="883" r:id="rId27"/>
    <p:sldId id="884" r:id="rId28"/>
    <p:sldId id="866" r:id="rId29"/>
    <p:sldId id="867" r:id="rId30"/>
    <p:sldId id="875" r:id="rId31"/>
    <p:sldId id="885" r:id="rId32"/>
    <p:sldId id="886" r:id="rId33"/>
    <p:sldId id="868" r:id="rId34"/>
    <p:sldId id="853" r:id="rId35"/>
    <p:sldId id="888" r:id="rId36"/>
    <p:sldId id="889" r:id="rId37"/>
    <p:sldId id="890"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887" autoAdjust="0"/>
  </p:normalViewPr>
  <p:slideViewPr>
    <p:cSldViewPr snapToGrid="0">
      <p:cViewPr varScale="1">
        <p:scale>
          <a:sx n="39" d="100"/>
          <a:sy n="39" d="100"/>
        </p:scale>
        <p:origin x="882" y="2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13</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65103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smtClean="0"/>
              <a:t>This is how the capabilities of TFS map to the modern ALM process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0" y="8685212"/>
            <a:ext cx="5795010" cy="366191"/>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pPr defTabSz="914400"/>
            <a:fld id="{83A15FBE-AC13-445E-B6E3-A5856F32F2AA}" type="datetime1">
              <a:rPr lang="en-US" smtClean="0">
                <a:solidFill>
                  <a:prstClr val="black"/>
                </a:solidFill>
              </a:rPr>
              <a:pPr defTabSz="914400"/>
              <a:t>10/7/2015</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3278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Provider-Hosted app created from scratch</a:t>
            </a:r>
            <a:r>
              <a:rPr lang="en-US" baseline="0" dirty="0" smtClean="0"/>
              <a:t> under Visual Studio online TFS control.</a:t>
            </a:r>
            <a:endParaRPr lang="en-US" dirty="0"/>
          </a:p>
        </p:txBody>
      </p:sp>
      <p:sp>
        <p:nvSpPr>
          <p:cNvPr id="4" name="Date Placeholder 3"/>
          <p:cNvSpPr>
            <a:spLocks noGrp="1"/>
          </p:cNvSpPr>
          <p:nvPr>
            <p:ph type="dt" idx="10"/>
          </p:nvPr>
        </p:nvSpPr>
        <p:spPr/>
        <p:txBody>
          <a:bodyPr/>
          <a:lstStyle/>
          <a:p>
            <a:fld id="{D849266A-8C33-4069-B555-EF167185ABE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590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developer gets their own site so as not to interfere with others</a:t>
            </a:r>
          </a:p>
          <a:p>
            <a:r>
              <a:rPr lang="en-US" dirty="0" smtClean="0"/>
              <a:t>Test is a separate tenant to support integration and cross-site collection capabilities</a:t>
            </a:r>
          </a:p>
          <a:p>
            <a:r>
              <a:rPr lang="en-US" baseline="0" smtClean="0"/>
              <a:t>Using </a:t>
            </a:r>
            <a:r>
              <a:rPr lang="en-US" baseline="0" dirty="0" smtClean="0"/>
              <a:t>Continuous Integration ensures all changes are available following a check in</a:t>
            </a:r>
          </a:p>
          <a:p>
            <a:r>
              <a:rPr lang="en-US" baseline="0" dirty="0" smtClean="0"/>
              <a:t>Azure can be configured to allow deployment following a build</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565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SP hosted app to SharePoint can be automated suing PowerShell. SharePoint could be on-premises or cloud, really no difference on how the deployment will happen, except on exact technical details related on the PowerShell based automation for the authorization.</a:t>
            </a:r>
            <a:endParaRPr lang="en-US" dirty="0"/>
          </a:p>
        </p:txBody>
      </p:sp>
    </p:spTree>
    <p:extLst>
      <p:ext uri="{BB962C8B-B14F-4D97-AF65-F5344CB8AC3E}">
        <p14:creationId xmlns:p14="http://schemas.microsoft.com/office/powerpoint/2010/main" val="1361055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app file to the SharePoint, which could be on-premises or cloud. Notice that since the app file part does not change that often, you will only need to trust the app when there are changes either in the app web or in the needed </a:t>
            </a:r>
            <a:r>
              <a:rPr lang="en-US" baseline="0" dirty="0" err="1" smtClean="0"/>
              <a:t>oAuth</a:t>
            </a:r>
            <a:r>
              <a:rPr lang="en-US" baseline="0" dirty="0" smtClean="0"/>
              <a:t> permissions. Typically you don’t need to redeploy the app file to the SharePoint, which will make the process easier</a:t>
            </a:r>
          </a:p>
          <a:p>
            <a:pPr marL="228600" indent="-228600">
              <a:buAutoNum type="arabicPeriod"/>
            </a:pPr>
            <a:r>
              <a:rPr lang="en-US" baseline="0" dirty="0" smtClean="0"/>
              <a:t>Deployment of the actual provider hosted app to the provider hosted platform as PAAS, IAAS or on-premises setup. Since majority of the changes are applied on the provider hosted code side, this is the part which you’d be deploying as part of the automated builds. App file only when needed.</a:t>
            </a:r>
            <a:endParaRPr lang="en-US" dirty="0"/>
          </a:p>
        </p:txBody>
      </p:sp>
    </p:spTree>
    <p:extLst>
      <p:ext uri="{BB962C8B-B14F-4D97-AF65-F5344CB8AC3E}">
        <p14:creationId xmlns:p14="http://schemas.microsoft.com/office/powerpoint/2010/main" val="1115725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tenants can be at different versions in O365</a:t>
            </a:r>
          </a:p>
          <a:p>
            <a:r>
              <a:rPr lang="en-US" dirty="0" smtClean="0"/>
              <a:t>Remember that the app</a:t>
            </a:r>
            <a:r>
              <a:rPr lang="en-US" baseline="0" dirty="0" smtClean="0"/>
              <a:t> web and remote web are dependent and should be tested together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650245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816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07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45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smtClean="0"/>
              <a:t>This slide gives us the definition of ALM</a:t>
            </a:r>
          </a:p>
          <a:p>
            <a:r>
              <a:rPr lang="en-GB" dirty="0" smtClean="0"/>
              <a:t>A framework for</a:t>
            </a:r>
            <a:r>
              <a:rPr lang="en-GB" baseline="0" dirty="0" smtClean="0"/>
              <a:t> managing the process</a:t>
            </a:r>
          </a:p>
          <a:p>
            <a:r>
              <a:rPr lang="en-GB" baseline="0" dirty="0" smtClean="0"/>
              <a:t>A way to integrate the work of team members</a:t>
            </a:r>
          </a:p>
          <a:p>
            <a:r>
              <a:rPr lang="en-GB" baseline="0" dirty="0" smtClean="0"/>
              <a:t>Enabled through a rich set of tools</a:t>
            </a:r>
            <a:endParaRPr lang="en-GB" dirty="0"/>
          </a:p>
        </p:txBody>
      </p:sp>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7</a:t>
            </a:fld>
            <a:endParaRPr lang="en-US" dirty="0">
              <a:solidFill>
                <a:prstClr val="black"/>
              </a:solidFill>
            </a:endParaRPr>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90803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smtClean="0"/>
              <a:t>The modern ALM process is a continuous cycle</a:t>
            </a:r>
          </a:p>
          <a:p>
            <a:r>
              <a:rPr lang="en-US" dirty="0" smtClean="0"/>
              <a:t>Plan, Develop, Test, Release, Learn</a:t>
            </a:r>
          </a:p>
          <a:p>
            <a:r>
              <a:rPr lang="en-US" dirty="0" smtClean="0"/>
              <a:t>So, we need a rich toolset that can implement this process</a:t>
            </a:r>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p:txBody>
          <a:bodyPr/>
          <a:lstStyle/>
          <a:p>
            <a:pPr defTabSz="888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888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8132" y="0"/>
            <a:ext cx="3043343" cy="465455"/>
          </a:xfrm>
          <a:prstGeom prst="rect">
            <a:avLst/>
          </a:prstGeom>
        </p:spPr>
        <p:txBody>
          <a:bodyPr/>
          <a:lstStyle/>
          <a:p>
            <a:pPr defTabSz="914400"/>
            <a:fld id="{D51B1278-D92B-4AF3-A9C1-71DD298190CE}" type="datetimeFigureOut">
              <a:rPr lang="en-US" smtClean="0">
                <a:solidFill>
                  <a:prstClr val="black"/>
                </a:solidFill>
              </a:rPr>
              <a:pPr defTabSz="914400"/>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356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defTabSz="915735">
              <a:spcAft>
                <a:spcPts val="333"/>
              </a:spcAft>
              <a:defRPr/>
            </a:pPr>
            <a:r>
              <a:rPr lang="en-US" dirty="0" smtClean="0"/>
              <a:t>Visual Studio is the key</a:t>
            </a:r>
            <a:r>
              <a:rPr lang="en-US" baseline="0" dirty="0" smtClean="0"/>
              <a:t> mechanism for implementing ALM</a:t>
            </a:r>
          </a:p>
          <a:p>
            <a:pPr defTabSz="915735">
              <a:spcAft>
                <a:spcPts val="333"/>
              </a:spcAft>
              <a:defRPr/>
            </a:pPr>
            <a:endParaRPr lang="en-US" baseline="0" dirty="0" smtClean="0"/>
          </a:p>
          <a:p>
            <a:pPr defTabSz="915735">
              <a:spcAft>
                <a:spcPts val="333"/>
              </a:spcAft>
              <a:defRPr/>
            </a:pPr>
            <a:r>
              <a:rPr lang="en-US" baseline="0" dirty="0" smtClean="0"/>
              <a:t>It sits on TFS, which has a core set of ALM capabilities</a:t>
            </a:r>
          </a:p>
          <a:p>
            <a:pPr marL="171450" indent="-171450" defTabSz="915735">
              <a:spcAft>
                <a:spcPts val="333"/>
              </a:spcAft>
              <a:buFontTx/>
              <a:buChar char="-"/>
              <a:defRPr/>
            </a:pPr>
            <a:r>
              <a:rPr lang="en-US" baseline="0" dirty="0" smtClean="0"/>
              <a:t>Source Control</a:t>
            </a:r>
          </a:p>
          <a:p>
            <a:pPr marL="171450" indent="-171450" defTabSz="915735">
              <a:spcAft>
                <a:spcPts val="333"/>
              </a:spcAft>
              <a:buFontTx/>
              <a:buChar char="-"/>
              <a:defRPr/>
            </a:pPr>
            <a:r>
              <a:rPr lang="en-US" baseline="0" dirty="0" smtClean="0"/>
              <a:t>Planning Tools with various processes (like Scrum) supported out-of-the-box</a:t>
            </a:r>
          </a:p>
          <a:p>
            <a:pPr marL="171450" indent="-171450" defTabSz="915735">
              <a:spcAft>
                <a:spcPts val="333"/>
              </a:spcAft>
              <a:buFontTx/>
              <a:buChar char="-"/>
              <a:defRPr/>
            </a:pPr>
            <a:r>
              <a:rPr lang="en-US" baseline="0" dirty="0" smtClean="0"/>
              <a:t>Team Rooms for collaboration support among developers and testers. Yammer-like messaging and alerts</a:t>
            </a:r>
          </a:p>
          <a:p>
            <a:pPr marL="171450" indent="-171450" defTabSz="915735">
              <a:spcAft>
                <a:spcPts val="333"/>
              </a:spcAft>
              <a:buFontTx/>
              <a:buChar char="-"/>
              <a:defRPr/>
            </a:pPr>
            <a:r>
              <a:rPr lang="en-US" baseline="0" dirty="0" smtClean="0"/>
              <a:t>Test Case development</a:t>
            </a:r>
          </a:p>
          <a:p>
            <a:pPr marL="171450" indent="-171450" defTabSz="915735">
              <a:spcAft>
                <a:spcPts val="333"/>
              </a:spcAft>
              <a:buFontTx/>
              <a:buChar char="-"/>
              <a:defRPr/>
            </a:pPr>
            <a:r>
              <a:rPr lang="en-US" baseline="0" dirty="0" smtClean="0"/>
              <a:t>Feedback management from users</a:t>
            </a:r>
          </a:p>
          <a:p>
            <a:pPr marL="171450" indent="-171450" defTabSz="915735">
              <a:spcAft>
                <a:spcPts val="333"/>
              </a:spcAft>
              <a:buFontTx/>
              <a:buChar char="-"/>
              <a:defRPr/>
            </a:pPr>
            <a:r>
              <a:rPr lang="en-US" baseline="0" dirty="0" smtClean="0"/>
              <a:t>Build and Continuous Integration</a:t>
            </a:r>
          </a:p>
          <a:p>
            <a:pPr marL="0" indent="0" defTabSz="915735">
              <a:spcAft>
                <a:spcPts val="333"/>
              </a:spcAft>
              <a:buFontTx/>
              <a:buNone/>
              <a:defRPr/>
            </a:pPr>
            <a:endParaRPr lang="en-US" dirty="0" smtClean="0"/>
          </a:p>
          <a:p>
            <a:pPr marL="0" indent="0" defTabSz="915735">
              <a:spcAft>
                <a:spcPts val="333"/>
              </a:spcAft>
              <a:buFontTx/>
              <a:buNone/>
              <a:defRPr/>
            </a:pPr>
            <a:r>
              <a:rPr lang="en-US" dirty="0" smtClean="0"/>
              <a:t>For Office</a:t>
            </a:r>
            <a:r>
              <a:rPr lang="en-US" baseline="0" dirty="0" smtClean="0"/>
              <a:t> 365 development, this is critical because there can be many moving parts such as apps, Azure, client-side, Web API, </a:t>
            </a:r>
            <a:r>
              <a:rPr lang="en-US" baseline="0" dirty="0" err="1" smtClean="0"/>
              <a:t>etc</a:t>
            </a:r>
            <a:r>
              <a:rPr lang="en-US" baseline="0" dirty="0" smtClean="0"/>
              <a:t> with different teams focused on different parts</a:t>
            </a:r>
          </a:p>
          <a:p>
            <a:pPr marL="0" indent="0" defTabSz="915735">
              <a:spcAft>
                <a:spcPts val="333"/>
              </a:spcAft>
              <a:buFontTx/>
              <a:buNone/>
              <a:defRPr/>
            </a:pPr>
            <a:endParaRPr lang="en-US" baseline="0" dirty="0" smtClean="0"/>
          </a:p>
          <a:p>
            <a:pPr marL="0" indent="0" defTabSz="915735">
              <a:spcAft>
                <a:spcPts val="333"/>
              </a:spcAft>
              <a:buFontTx/>
              <a:buNone/>
              <a:defRPr/>
            </a:pPr>
            <a:r>
              <a:rPr lang="en-US" baseline="0" dirty="0" smtClean="0"/>
              <a:t>Visual Studio Online</a:t>
            </a:r>
          </a:p>
          <a:p>
            <a:pPr marL="0" indent="0" defTabSz="915735">
              <a:spcAft>
                <a:spcPts val="333"/>
              </a:spcAft>
              <a:buFontTx/>
              <a:buNone/>
              <a:defRPr/>
            </a:pPr>
            <a:r>
              <a:rPr lang="en-US" baseline="0" dirty="0" smtClean="0"/>
              <a:t>Is a cloud-based implementation of TFS</a:t>
            </a:r>
          </a:p>
          <a:p>
            <a:pPr marL="0" indent="0" defTabSz="915735">
              <a:spcAft>
                <a:spcPts val="333"/>
              </a:spcAft>
              <a:buFontTx/>
              <a:buNone/>
              <a:defRPr/>
            </a:pPr>
            <a:r>
              <a:rPr lang="en-US" baseline="0" dirty="0" smtClean="0"/>
              <a:t>The value is that you don’t have to manage the operations on site</a:t>
            </a:r>
          </a:p>
          <a:p>
            <a:pPr marL="0" indent="0" defTabSz="915735">
              <a:spcAft>
                <a:spcPts val="333"/>
              </a:spcAft>
              <a:buFontTx/>
              <a:buNone/>
              <a:defRPr/>
            </a:pPr>
            <a:endParaRPr lang="en-US" baseline="0" dirty="0" smtClean="0"/>
          </a:p>
          <a:p>
            <a:pPr marL="0" indent="0" defTabSz="915735">
              <a:spcAft>
                <a:spcPts val="333"/>
              </a:spcAft>
              <a:buFontTx/>
              <a:buNone/>
              <a:defRPr/>
            </a:pPr>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a:lstStyle/>
          <a:p>
            <a:pPr defTabSz="914400"/>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70"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5470"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a:xfrm>
            <a:off x="3978132" y="0"/>
            <a:ext cx="3043343" cy="465455"/>
          </a:xfrm>
          <a:prstGeom prst="rect">
            <a:avLst/>
          </a:prstGeom>
        </p:spPr>
        <p:txBody>
          <a:bodyPr/>
          <a:lstStyle/>
          <a:p>
            <a:pPr defTabSz="914400"/>
            <a:fld id="{630DD690-6CB8-4549-BE7E-DD1B9C0B04A0}" type="datetime1">
              <a:rPr lang="en-US" smtClean="0">
                <a:solidFill>
                  <a:prstClr val="black"/>
                </a:solidFill>
              </a:rPr>
              <a:pPr defTabSz="914400"/>
              <a:t>10/7/2015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4112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10</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05300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11</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8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12</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5800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2772477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13418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302130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72866682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1385806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234575514"/>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7846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3665602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626502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21703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2475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703215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637314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532042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4686932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64028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225853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01128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722222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01057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462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1 Topic Tit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294" y="222410"/>
            <a:ext cx="11376237" cy="920591"/>
          </a:xfrm>
        </p:spPr>
        <p:txBody>
          <a:bodyPr anchor="b" anchorCtr="0">
            <a:noAutofit/>
          </a:bodyPr>
          <a:lstStyle>
            <a:lvl1pPr>
              <a:defRPr sz="3199">
                <a:solidFill>
                  <a:schemeClr val="tx2"/>
                </a:solidFill>
              </a:defRPr>
            </a:lvl1pPr>
          </a:lstStyle>
          <a:p>
            <a:r>
              <a:rPr lang="en-US" dirty="0" smtClean="0"/>
              <a:t>Click to edit Topic title</a:t>
            </a:r>
            <a:endParaRPr lang="en-US" dirty="0"/>
          </a:p>
        </p:txBody>
      </p:sp>
      <p:sp>
        <p:nvSpPr>
          <p:cNvPr id="3" name="Content Placeholder 2"/>
          <p:cNvSpPr>
            <a:spLocks noGrp="1"/>
          </p:cNvSpPr>
          <p:nvPr>
            <p:ph idx="1" hasCustomPrompt="1"/>
          </p:nvPr>
        </p:nvSpPr>
        <p:spPr>
          <a:xfrm>
            <a:off x="406294" y="1188720"/>
            <a:ext cx="11376237"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Topic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11"/>
          </p:nvPr>
        </p:nvSpPr>
        <p:spPr>
          <a:xfrm>
            <a:off x="3534759" y="6476302"/>
            <a:ext cx="4875530" cy="365760"/>
          </a:xfrm>
          <a:prstGeom prst="rect">
            <a:avLst/>
          </a:prstGeom>
        </p:spPr>
        <p:txBody>
          <a:bodyPr anchor="ctr" anchorCtr="0"/>
          <a:lstStyle>
            <a:lvl1pPr algn="ctr">
              <a:defRPr>
                <a:solidFill>
                  <a:schemeClr val="bg1"/>
                </a:solidFill>
              </a:defRPr>
            </a:lvl1pPr>
          </a:lstStyle>
          <a:p>
            <a:r>
              <a:rPr lang="en-US" dirty="0" smtClean="0">
                <a:solidFill>
                  <a:prstClr val="white"/>
                </a:solidFill>
              </a:rPr>
              <a:t>Microsoft Corporation</a:t>
            </a:r>
            <a:endParaRPr lang="en-US" dirty="0">
              <a:solidFill>
                <a:prstClr val="white"/>
              </a:solidFill>
            </a:endParaRPr>
          </a:p>
        </p:txBody>
      </p:sp>
      <p:sp>
        <p:nvSpPr>
          <p:cNvPr id="20" name="Slide Number Placeholder 5"/>
          <p:cNvSpPr>
            <a:spLocks noGrp="1"/>
          </p:cNvSpPr>
          <p:nvPr>
            <p:ph type="sldNum" sz="quarter" idx="12"/>
          </p:nvPr>
        </p:nvSpPr>
        <p:spPr>
          <a:xfrm>
            <a:off x="0" y="6476304"/>
            <a:ext cx="812588"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2" cstate="print">
            <a:extLst>
              <a:ext uri="{28A0092B-C50C-407E-A947-70E740481C1C}">
                <a14:useLocalDpi xmlns:a14="http://schemas.microsoft.com/office/drawing/2010/main" val="0"/>
              </a:ext>
            </a:extLst>
          </a:blip>
          <a:srcRect t="153" b="153"/>
          <a:stretch>
            <a:fillRect/>
          </a:stretch>
        </p:blipFill>
        <p:spPr>
          <a:xfrm>
            <a:off x="10665223" y="6438138"/>
            <a:ext cx="1523603" cy="419862"/>
          </a:xfrm>
          <a:prstGeom prst="rect">
            <a:avLst/>
          </a:prstGeom>
        </p:spPr>
      </p:pic>
    </p:spTree>
    <p:extLst>
      <p:ext uri="{BB962C8B-B14F-4D97-AF65-F5344CB8AC3E}">
        <p14:creationId xmlns:p14="http://schemas.microsoft.com/office/powerpoint/2010/main" val="4085147482"/>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1328963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85299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61327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231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3033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735643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127814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2913157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11783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25539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590693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171809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01251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572152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98808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50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01087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174359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2918657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644664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9365582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832710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328840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5768413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786765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995066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226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54404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9570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31750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373803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2673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06822661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83258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08103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990410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247475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769040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402771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428275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3434016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1799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13789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76494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16314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66088648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821672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2919998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334824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817465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980829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70039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16254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7465366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1215165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1204762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6243702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9992027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51955413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523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5.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4.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3.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image" Target="../media/image13.pn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6.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72192333"/>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85491076"/>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5450544"/>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58693303"/>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19.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6.emf"/><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8.emf"/><Relationship Id="rId11" Type="http://schemas.openxmlformats.org/officeDocument/2006/relationships/image" Target="../media/image44.emf"/><Relationship Id="rId5" Type="http://schemas.openxmlformats.org/officeDocument/2006/relationships/image" Target="../media/image37.emf"/><Relationship Id="rId10" Type="http://schemas.openxmlformats.org/officeDocument/2006/relationships/image" Target="../media/image43.emf"/><Relationship Id="rId4" Type="http://schemas.openxmlformats.org/officeDocument/2006/relationships/image" Target="../media/image36.emf"/><Relationship Id="rId9"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9.emf"/><Relationship Id="rId7" Type="http://schemas.openxmlformats.org/officeDocument/2006/relationships/image" Target="../media/image45.emf"/><Relationship Id="rId2" Type="http://schemas.openxmlformats.org/officeDocument/2006/relationships/image" Target="../media/image35.emf"/><Relationship Id="rId1" Type="http://schemas.openxmlformats.org/officeDocument/2006/relationships/slideLayout" Target="../slideLayouts/slideLayout17.xml"/><Relationship Id="rId6" Type="http://schemas.openxmlformats.org/officeDocument/2006/relationships/image" Target="../media/image44.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3.emf"/></Relationships>
</file>

<file path=ppt/slides/_rels/slide24.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0.emf"/><Relationship Id="rId7" Type="http://schemas.openxmlformats.org/officeDocument/2006/relationships/image" Target="../media/image38.emf"/><Relationship Id="rId2" Type="http://schemas.openxmlformats.org/officeDocument/2006/relationships/image" Target="../media/image39.emf"/><Relationship Id="rId1" Type="http://schemas.openxmlformats.org/officeDocument/2006/relationships/slideLayout" Target="../slideLayouts/slideLayout17.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3.emf"/><Relationship Id="rId4" Type="http://schemas.openxmlformats.org/officeDocument/2006/relationships/image" Target="../media/image41.emf"/><Relationship Id="rId9" Type="http://schemas.openxmlformats.org/officeDocument/2006/relationships/image" Target="../media/image4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8.xml"/><Relationship Id="rId1" Type="http://schemas.openxmlformats.org/officeDocument/2006/relationships/slideLayout" Target="../slideLayouts/slideLayout78.xml"/><Relationship Id="rId5" Type="http://schemas.openxmlformats.org/officeDocument/2006/relationships/image" Target="../media/image50.emf"/><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9.xml"/><Relationship Id="rId1" Type="http://schemas.openxmlformats.org/officeDocument/2006/relationships/slideLayout" Target="../slideLayouts/slideLayout78.xml"/><Relationship Id="rId6" Type="http://schemas.openxmlformats.org/officeDocument/2006/relationships/image" Target="../media/image52.emf"/><Relationship Id="rId11" Type="http://schemas.openxmlformats.org/officeDocument/2006/relationships/image" Target="../media/image54.png"/><Relationship Id="rId5" Type="http://schemas.openxmlformats.org/officeDocument/2006/relationships/image" Target="../media/image51.emf"/><Relationship Id="rId10" Type="http://schemas.openxmlformats.org/officeDocument/2006/relationships/image" Target="../media/image5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4.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Work Item Tracking</a:t>
            </a:r>
            <a:endParaRPr lang="en-US" sz="5400" dirty="0"/>
          </a:p>
        </p:txBody>
      </p:sp>
      <p:sp>
        <p:nvSpPr>
          <p:cNvPr id="10" name="Content Placeholder 9"/>
          <p:cNvSpPr>
            <a:spLocks noGrp="1"/>
          </p:cNvSpPr>
          <p:nvPr>
            <p:ph type="body" sz="quarter" idx="10"/>
          </p:nvPr>
        </p:nvSpPr>
        <p:spPr/>
        <p:txBody>
          <a:bodyPr/>
          <a:lstStyle/>
          <a:p>
            <a:r>
              <a:rPr lang="en-US" dirty="0" smtClean="0"/>
              <a:t>Track work by category</a:t>
            </a:r>
          </a:p>
          <a:p>
            <a:r>
              <a:rPr lang="en-US" dirty="0" smtClean="0"/>
              <a:t>Works with familiar tools</a:t>
            </a:r>
          </a:p>
          <a:p>
            <a:pPr lvl="1"/>
            <a:r>
              <a:rPr lang="en-US" dirty="0" smtClean="0"/>
              <a:t>Visual Studio</a:t>
            </a:r>
          </a:p>
          <a:p>
            <a:pPr lvl="1"/>
            <a:r>
              <a:rPr lang="en-US" dirty="0" smtClean="0"/>
              <a:t>Excel</a:t>
            </a:r>
          </a:p>
          <a:p>
            <a:pPr lvl="1"/>
            <a:r>
              <a:rPr lang="en-US" dirty="0" smtClean="0"/>
              <a:t>Project</a:t>
            </a:r>
          </a:p>
          <a:p>
            <a:r>
              <a:rPr lang="en-US" dirty="0" smtClean="0"/>
              <a:t>Customizable based on your individual needs</a:t>
            </a:r>
          </a:p>
          <a:p>
            <a:pPr lvl="1"/>
            <a:r>
              <a:rPr lang="en-US" dirty="0" smtClean="0"/>
              <a:t>Fields, workflows, states customizable through process editor</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10</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38610892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Version Control</a:t>
            </a:r>
            <a:endParaRPr lang="en-US" sz="5400" dirty="0"/>
          </a:p>
        </p:txBody>
      </p:sp>
      <p:sp>
        <p:nvSpPr>
          <p:cNvPr id="10" name="Content Placeholder 9"/>
          <p:cNvSpPr>
            <a:spLocks noGrp="1"/>
          </p:cNvSpPr>
          <p:nvPr>
            <p:ph type="body" sz="quarter" idx="10"/>
          </p:nvPr>
        </p:nvSpPr>
        <p:spPr/>
        <p:txBody>
          <a:bodyPr>
            <a:normAutofit fontScale="85000" lnSpcReduction="10000"/>
          </a:bodyPr>
          <a:lstStyle/>
          <a:p>
            <a:r>
              <a:rPr lang="en-US" dirty="0" smtClean="0"/>
              <a:t>Use Team Foundation Version Control or </a:t>
            </a:r>
            <a:r>
              <a:rPr lang="en-US" dirty="0" err="1" smtClean="0"/>
              <a:t>Git</a:t>
            </a:r>
            <a:endParaRPr lang="en-US" dirty="0" smtClean="0"/>
          </a:p>
          <a:p>
            <a:r>
              <a:rPr lang="en-US" dirty="0" smtClean="0"/>
              <a:t>Integration with Work Items and Team Foundation Build – enables traceability back and forth. </a:t>
            </a:r>
          </a:p>
          <a:p>
            <a:r>
              <a:rPr lang="en-US" dirty="0" smtClean="0"/>
              <a:t>Web Portal enables access to basic version control features.</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11</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15669227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Build Automation</a:t>
            </a:r>
            <a:endParaRPr lang="en-US" dirty="0"/>
          </a:p>
        </p:txBody>
      </p:sp>
      <p:sp>
        <p:nvSpPr>
          <p:cNvPr id="10" name="Content Placeholder 9"/>
          <p:cNvSpPr>
            <a:spLocks noGrp="1"/>
          </p:cNvSpPr>
          <p:nvPr>
            <p:ph type="body" sz="quarter" idx="10"/>
          </p:nvPr>
        </p:nvSpPr>
        <p:spPr/>
        <p:txBody>
          <a:bodyPr/>
          <a:lstStyle/>
          <a:p>
            <a:r>
              <a:rPr lang="en-US" sz="3200" dirty="0" smtClean="0"/>
              <a:t>Build Automation</a:t>
            </a:r>
          </a:p>
          <a:p>
            <a:r>
              <a:rPr lang="en-US" sz="3200" dirty="0" smtClean="0"/>
              <a:t>Continuous Integration (CI)</a:t>
            </a:r>
          </a:p>
          <a:p>
            <a:r>
              <a:rPr lang="en-US" sz="3200" dirty="0" smtClean="0"/>
              <a:t>Tightly coupled with other TFS components:</a:t>
            </a:r>
          </a:p>
          <a:p>
            <a:pPr lvl="1"/>
            <a:r>
              <a:rPr lang="en-US" sz="1800" dirty="0" smtClean="0"/>
              <a:t>Version control</a:t>
            </a:r>
          </a:p>
          <a:p>
            <a:pPr lvl="1"/>
            <a:r>
              <a:rPr lang="en-US" sz="1800" dirty="0" smtClean="0"/>
              <a:t>Work item tracking</a:t>
            </a:r>
          </a:p>
          <a:p>
            <a:pPr lvl="1"/>
            <a:r>
              <a:rPr lang="en-US" sz="1800" dirty="0" smtClean="0"/>
              <a:t>Testing tools</a:t>
            </a:r>
          </a:p>
          <a:p>
            <a:pPr lvl="1"/>
            <a:r>
              <a:rPr lang="en-US" sz="1800" dirty="0" smtClean="0"/>
              <a:t>Deployment</a:t>
            </a:r>
          </a:p>
          <a:p>
            <a:pPr lvl="1"/>
            <a:r>
              <a:rPr lang="en-US" sz="1800" dirty="0" smtClean="0"/>
              <a:t>Lab management</a:t>
            </a:r>
          </a:p>
          <a:p>
            <a:r>
              <a:rPr lang="en-US" sz="3200" dirty="0" smtClean="0"/>
              <a:t>Build code using </a:t>
            </a:r>
            <a:r>
              <a:rPr lang="en-US" sz="3200" dirty="0" err="1" smtClean="0"/>
              <a:t>Git</a:t>
            </a:r>
            <a:endParaRPr lang="en-US" sz="3200" dirty="0" smtClean="0"/>
          </a:p>
          <a:p>
            <a:r>
              <a:rPr lang="en-US" sz="3200" dirty="0" smtClean="0"/>
              <a:t>Propagates build results to data warehouse for historical reporting</a:t>
            </a:r>
          </a:p>
        </p:txBody>
      </p:sp>
      <p:sp>
        <p:nvSpPr>
          <p:cNvPr id="3" name="Slide Number Placeholder 2"/>
          <p:cNvSpPr>
            <a:spLocks noGrp="1"/>
          </p:cNvSpPr>
          <p:nvPr>
            <p:ph type="sldNum" sz="quarter" idx="12"/>
          </p:nvPr>
        </p:nvSpPr>
        <p:spPr/>
        <p:txBody>
          <a:bodyPr/>
          <a:lstStyle/>
          <a:p>
            <a:fld id="{026CCAEB-CB17-44EB-A892-4553F1D666B6}" type="slidenum">
              <a:rPr lang="en-US" smtClean="0"/>
              <a:pPr/>
              <a:t>12</a:t>
            </a:fld>
            <a:endParaRPr lang="en-US" dirty="0"/>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2655994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Reporting</a:t>
            </a:r>
            <a:endParaRPr lang="en-US" sz="5400" dirty="0"/>
          </a:p>
        </p:txBody>
      </p:sp>
      <p:sp>
        <p:nvSpPr>
          <p:cNvPr id="10" name="Content Placeholder 9"/>
          <p:cNvSpPr>
            <a:spLocks noGrp="1"/>
          </p:cNvSpPr>
          <p:nvPr>
            <p:ph type="body" sz="quarter" idx="10"/>
          </p:nvPr>
        </p:nvSpPr>
        <p:spPr/>
        <p:txBody>
          <a:bodyPr/>
          <a:lstStyle/>
          <a:p>
            <a:r>
              <a:rPr lang="en-US" dirty="0" smtClean="0"/>
              <a:t>Built on SSRS and SSAS</a:t>
            </a:r>
          </a:p>
          <a:p>
            <a:r>
              <a:rPr lang="en-US" dirty="0" smtClean="0"/>
              <a:t>Can customize existing reports or create custom reports</a:t>
            </a:r>
          </a:p>
          <a:p>
            <a:r>
              <a:rPr lang="en-US" dirty="0" smtClean="0"/>
              <a:t>Available via SQL Server Reporting Services, Excel Reports, SharePoint dashboards, or Work Item Queries</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13</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355920989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3960362" y="2029068"/>
            <a:ext cx="4266512" cy="3550540"/>
            <a:chOff x="793273" y="1465096"/>
            <a:chExt cx="5116583" cy="4830926"/>
          </a:xfrm>
          <a:solidFill>
            <a:schemeClr val="accent1"/>
          </a:solidFill>
        </p:grpSpPr>
        <p:sp>
          <p:nvSpPr>
            <p:cNvPr id="141" name="TextBox 140"/>
            <p:cNvSpPr txBox="1"/>
            <p:nvPr/>
          </p:nvSpPr>
          <p:spPr>
            <a:xfrm>
              <a:off x="1804286" y="1465096"/>
              <a:ext cx="965039" cy="184694"/>
            </a:xfrm>
            <a:prstGeom prst="rect">
              <a:avLst/>
            </a:prstGeom>
            <a:noFill/>
          </p:spPr>
          <p:txBody>
            <a:bodyPr wrap="none" lIns="0" tIns="0" rIns="0" bIns="0" rtlCol="0" anchor="ctr">
              <a:spAutoFit/>
            </a:bodyPr>
            <a:lstStyle/>
            <a:p>
              <a:pPr algn="ctr" defTabSz="914038">
                <a:defRPr/>
              </a:pPr>
              <a:r>
                <a:rPr lang="en-US" sz="882" kern="0" dirty="0">
                  <a:solidFill>
                    <a:schemeClr val="tx1">
                      <a:lumMod val="75000"/>
                      <a:lumOff val="25000"/>
                    </a:schemeClr>
                  </a:solidFill>
                </a:rPr>
                <a:t>REQUIREMENTS</a:t>
              </a:r>
            </a:p>
          </p:txBody>
        </p:sp>
        <p:sp>
          <p:nvSpPr>
            <p:cNvPr id="142"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lnSpc>
                  <a:spcPct val="90000"/>
                </a:lnSpc>
                <a:defRPr/>
              </a:pPr>
              <a:r>
                <a:rPr lang="en-US" sz="809" b="1" kern="0" dirty="0">
                  <a:solidFill>
                    <a:srgbClr val="FFFFFF"/>
                  </a:solidFill>
                </a:rPr>
                <a:t>BACKLOG</a:t>
              </a:r>
            </a:p>
          </p:txBody>
        </p:sp>
        <p:sp>
          <p:nvSpPr>
            <p:cNvPr id="143" name="Rectangle 13"/>
            <p:cNvSpPr>
              <a:spLocks noChangeArrowheads="1"/>
            </p:cNvSpPr>
            <p:nvPr/>
          </p:nvSpPr>
          <p:spPr bwMode="auto">
            <a:xfrm>
              <a:off x="1626874" y="2164630"/>
              <a:ext cx="1319867" cy="168876"/>
            </a:xfrm>
            <a:prstGeom prst="rect">
              <a:avLst/>
            </a:pr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4" name="Rectangle 14"/>
            <p:cNvSpPr>
              <a:spLocks noChangeArrowheads="1"/>
            </p:cNvSpPr>
            <p:nvPr/>
          </p:nvSpPr>
          <p:spPr bwMode="auto">
            <a:xfrm>
              <a:off x="1626874" y="2377821"/>
              <a:ext cx="1319867" cy="168876"/>
            </a:xfrm>
            <a:prstGeom prst="rect">
              <a:avLst/>
            </a:pr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5"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6"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tx2"/>
            </a:solidFill>
            <a:ln w="25400" cap="flat" cmpd="sng" algn="ctr">
              <a:noFill/>
              <a:prstDash val="solid"/>
              <a:headEnd type="none" w="med" len="med"/>
              <a:tailEnd type="none" w="med" len="med"/>
            </a:ln>
            <a:effectLst/>
            <a:extLst/>
          </p:spPr>
          <p:txBody>
            <a:bodyPr vert="horz" wrap="square" lIns="67205" tIns="33602" rIns="67202" bIns="33600" numCol="1" rtlCol="0" anchor="ctr" anchorCtr="0" compatLnSpc="1">
              <a:prstTxWarp prst="textNoShape">
                <a:avLst/>
              </a:prstTxWarp>
            </a:bodyPr>
            <a:lstStyle/>
            <a:p>
              <a:pPr algn="ctr" defTabSz="914038">
                <a:lnSpc>
                  <a:spcPct val="90000"/>
                </a:lnSpc>
                <a:defRPr/>
              </a:pPr>
              <a:r>
                <a:rPr lang="en-US" sz="809" b="1" kern="0" dirty="0">
                  <a:solidFill>
                    <a:srgbClr val="FFFFFF"/>
                  </a:solidFill>
                </a:rPr>
                <a:t>RELEASE</a:t>
              </a:r>
            </a:p>
          </p:txBody>
        </p:sp>
        <p:sp>
          <p:nvSpPr>
            <p:cNvPr id="147" name="Rectangle 17"/>
            <p:cNvSpPr>
              <a:spLocks noChangeArrowheads="1"/>
            </p:cNvSpPr>
            <p:nvPr/>
          </p:nvSpPr>
          <p:spPr bwMode="auto">
            <a:xfrm>
              <a:off x="3751596" y="5372072"/>
              <a:ext cx="1318670" cy="168876"/>
            </a:xfrm>
            <a:prstGeom prst="rect">
              <a:avLst/>
            </a:pr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48" name="Rectangle 18"/>
            <p:cNvSpPr>
              <a:spLocks noChangeArrowheads="1"/>
            </p:cNvSpPr>
            <p:nvPr/>
          </p:nvSpPr>
          <p:spPr bwMode="auto">
            <a:xfrm>
              <a:off x="3751596" y="5585263"/>
              <a:ext cx="1318670" cy="166481"/>
            </a:xfrm>
            <a:prstGeom prst="rect">
              <a:avLst/>
            </a:pr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49"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0"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1" name="Freeform 150"/>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2" name="TextBox 151"/>
            <p:cNvSpPr txBox="1"/>
            <p:nvPr/>
          </p:nvSpPr>
          <p:spPr>
            <a:xfrm>
              <a:off x="4615737" y="3697311"/>
              <a:ext cx="780490" cy="307793"/>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a:defRPr/>
              </a:pPr>
              <a:r>
                <a:rPr lang="en-US" sz="1470" b="1" kern="0" spc="0" dirty="0">
                  <a:solidFill>
                    <a:schemeClr val="tx1">
                      <a:lumMod val="75000"/>
                      <a:lumOff val="25000"/>
                    </a:schemeClr>
                  </a:solidFill>
                  <a:latin typeface="Segoe UI Light"/>
                </a:rPr>
                <a:t>Operate</a:t>
              </a:r>
            </a:p>
          </p:txBody>
        </p:sp>
        <p:sp>
          <p:nvSpPr>
            <p:cNvPr id="153"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4"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5"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6" name="Freeform 24"/>
            <p:cNvSpPr>
              <a:spLocks/>
            </p:cNvSpPr>
            <p:nvPr/>
          </p:nvSpPr>
          <p:spPr bwMode="auto">
            <a:xfrm>
              <a:off x="4193548" y="3061707"/>
              <a:ext cx="1586955" cy="1953450"/>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7" name="TextBox 156"/>
            <p:cNvSpPr txBox="1"/>
            <p:nvPr/>
          </p:nvSpPr>
          <p:spPr>
            <a:xfrm>
              <a:off x="1273796" y="3696497"/>
              <a:ext cx="907367" cy="307793"/>
            </a:xfrm>
            <a:prstGeom prst="rect">
              <a:avLst/>
            </a:prstGeom>
            <a:noFill/>
          </p:spPr>
          <p:txBody>
            <a:bodyPr wrap="none" lIns="0" tIns="0" rIns="0" bIns="0" rtlCol="0" anchor="ctr">
              <a:spAutoFit/>
            </a:bodyPr>
            <a:lstStyle/>
            <a:p>
              <a:pPr algn="ctr" defTabSz="914038">
                <a:defRPr/>
              </a:pPr>
              <a:r>
                <a:rPr lang="en-US" sz="1470" b="1" kern="0" dirty="0">
                  <a:solidFill>
                    <a:schemeClr val="tx1">
                      <a:lumMod val="75000"/>
                      <a:lumOff val="25000"/>
                    </a:schemeClr>
                  </a:solidFill>
                  <a:latin typeface="Segoe UI Light"/>
                </a:rPr>
                <a:t>Construct</a:t>
              </a:r>
            </a:p>
          </p:txBody>
        </p:sp>
        <p:sp>
          <p:nvSpPr>
            <p:cNvPr id="158" name="Freeform 157"/>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59"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0"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1" name="Freeform 26"/>
            <p:cNvSpPr>
              <a:spLocks/>
            </p:cNvSpPr>
            <p:nvPr/>
          </p:nvSpPr>
          <p:spPr bwMode="auto">
            <a:xfrm>
              <a:off x="911845" y="2692814"/>
              <a:ext cx="1599835"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bg2"/>
            </a:solidFill>
            <a:ln>
              <a:solidFill>
                <a:schemeClr val="bg2"/>
              </a:solid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2" name="TextBox 161"/>
            <p:cNvSpPr txBox="1"/>
            <p:nvPr/>
          </p:nvSpPr>
          <p:spPr>
            <a:xfrm>
              <a:off x="3338855" y="5982074"/>
              <a:ext cx="2242098" cy="313948"/>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882" spc="0" dirty="0">
                  <a:solidFill>
                    <a:schemeClr val="tx1">
                      <a:lumMod val="75000"/>
                      <a:lumOff val="25000"/>
                    </a:schemeClr>
                  </a:solidFill>
                </a:rPr>
                <a:t>WORKING SOFTWARE</a:t>
              </a:r>
            </a:p>
          </p:txBody>
        </p:sp>
      </p:grpSp>
      <p:grpSp>
        <p:nvGrpSpPr>
          <p:cNvPr id="11" name="Group 10"/>
          <p:cNvGrpSpPr/>
          <p:nvPr/>
        </p:nvGrpSpPr>
        <p:grpSpPr>
          <a:xfrm>
            <a:off x="5113593" y="3186157"/>
            <a:ext cx="1988274" cy="1228279"/>
            <a:chOff x="5273635" y="3155630"/>
            <a:chExt cx="1988274" cy="1228279"/>
          </a:xfrm>
        </p:grpSpPr>
        <p:sp>
          <p:nvSpPr>
            <p:cNvPr id="204" name="Rectangle 203"/>
            <p:cNvSpPr/>
            <p:nvPr/>
          </p:nvSpPr>
          <p:spPr>
            <a:xfrm>
              <a:off x="5273635" y="3155630"/>
              <a:ext cx="1988274" cy="279194"/>
            </a:xfrm>
            <a:prstGeom prst="rect">
              <a:avLst/>
            </a:prstGeom>
          </p:spPr>
          <p:txBody>
            <a:bodyPr wrap="square">
              <a:spAutoFit/>
            </a:bodyPr>
            <a:lstStyle/>
            <a:p>
              <a:pPr algn="ctr" defTabSz="671871" fontAlgn="base">
                <a:lnSpc>
                  <a:spcPct val="90000"/>
                </a:lnSpc>
                <a:spcBef>
                  <a:spcPct val="0"/>
                </a:spcBef>
                <a:spcAft>
                  <a:spcPct val="0"/>
                </a:spcAft>
              </a:pPr>
              <a:r>
                <a:rPr lang="en-US" sz="1323" b="1" kern="0" spc="-37" dirty="0">
                  <a:solidFill>
                    <a:schemeClr val="tx1">
                      <a:lumMod val="75000"/>
                      <a:lumOff val="25000"/>
                    </a:schemeClr>
                  </a:solidFill>
                  <a:latin typeface="Segoe UI Light"/>
                </a:rPr>
                <a:t>Build  | Measure | Learn</a:t>
              </a:r>
            </a:p>
          </p:txBody>
        </p:sp>
        <p:grpSp>
          <p:nvGrpSpPr>
            <p:cNvPr id="10" name="Group 9"/>
            <p:cNvGrpSpPr/>
            <p:nvPr/>
          </p:nvGrpSpPr>
          <p:grpSpPr>
            <a:xfrm>
              <a:off x="5770218" y="3473874"/>
              <a:ext cx="995109" cy="910035"/>
              <a:chOff x="5505268" y="3434374"/>
              <a:chExt cx="995109" cy="910035"/>
            </a:xfrm>
          </p:grpSpPr>
          <p:sp>
            <p:nvSpPr>
              <p:cNvPr id="85" name="Rectangle 84"/>
              <p:cNvSpPr/>
              <p:nvPr/>
            </p:nvSpPr>
            <p:spPr>
              <a:xfrm>
                <a:off x="5505268" y="3434374"/>
                <a:ext cx="995109" cy="910035"/>
              </a:xfrm>
              <a:prstGeom prst="rect">
                <a:avLst/>
              </a:prstGeom>
              <a:solidFill>
                <a:schemeClr val="tx2"/>
              </a:solidFill>
              <a:ln w="25400" cap="flat" cmpd="sng" algn="ctr">
                <a:noFill/>
                <a:prstDash val="solid"/>
              </a:ln>
              <a:effectLst/>
            </p:spPr>
            <p:txBody>
              <a:bodyPr lIns="33602" rIns="33602" bIns="33602" rtlCol="0" anchor="b"/>
              <a:lstStyle/>
              <a:p>
                <a:pPr algn="ctr" defTabSz="806511">
                  <a:defRPr/>
                </a:pPr>
                <a:r>
                  <a:rPr lang="en-US" sz="1323" kern="0" dirty="0">
                    <a:solidFill>
                      <a:srgbClr val="FFFFFF"/>
                    </a:solidFill>
                  </a:rPr>
                  <a:t>Collaborate</a:t>
                </a:r>
              </a:p>
              <a:p>
                <a:pPr algn="ctr" defTabSz="806511">
                  <a:defRPr/>
                </a:pPr>
                <a:endParaRPr lang="en-US" sz="1028" kern="0" dirty="0">
                  <a:solidFill>
                    <a:srgbClr val="68217A"/>
                  </a:solidFill>
                </a:endParaRPr>
              </a:p>
            </p:txBody>
          </p:sp>
          <p:grpSp>
            <p:nvGrpSpPr>
              <p:cNvPr id="86" name="Group 85"/>
              <p:cNvGrpSpPr/>
              <p:nvPr/>
            </p:nvGrpSpPr>
            <p:grpSpPr>
              <a:xfrm>
                <a:off x="5644714" y="3580682"/>
                <a:ext cx="304926" cy="264817"/>
                <a:chOff x="800348" y="1569752"/>
                <a:chExt cx="645785" cy="577903"/>
              </a:xfrm>
            </p:grpSpPr>
            <p:grpSp>
              <p:nvGrpSpPr>
                <p:cNvPr id="87" name="Group 86"/>
                <p:cNvGrpSpPr/>
                <p:nvPr/>
              </p:nvGrpSpPr>
              <p:grpSpPr>
                <a:xfrm>
                  <a:off x="1026337" y="1569752"/>
                  <a:ext cx="193807" cy="508162"/>
                  <a:chOff x="1031890" y="1569752"/>
                  <a:chExt cx="193807" cy="508162"/>
                </a:xfrm>
              </p:grpSpPr>
              <p:sp>
                <p:nvSpPr>
                  <p:cNvPr id="94"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5"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nvGrpSpPr>
                <p:cNvPr id="88" name="Group 87"/>
                <p:cNvGrpSpPr/>
                <p:nvPr/>
              </p:nvGrpSpPr>
              <p:grpSpPr>
                <a:xfrm>
                  <a:off x="800348" y="1639493"/>
                  <a:ext cx="193807" cy="508162"/>
                  <a:chOff x="1031890" y="1569752"/>
                  <a:chExt cx="193807" cy="508162"/>
                </a:xfrm>
              </p:grpSpPr>
              <p:sp>
                <p:nvSpPr>
                  <p:cNvPr id="92"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3"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nvGrpSpPr>
                <p:cNvPr id="89" name="Group 88"/>
                <p:cNvGrpSpPr/>
                <p:nvPr/>
              </p:nvGrpSpPr>
              <p:grpSpPr>
                <a:xfrm>
                  <a:off x="1252326" y="1639493"/>
                  <a:ext cx="193807" cy="508162"/>
                  <a:chOff x="1031890" y="1569752"/>
                  <a:chExt cx="193807" cy="508162"/>
                </a:xfrm>
              </p:grpSpPr>
              <p:sp>
                <p:nvSpPr>
                  <p:cNvPr id="90"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1"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pic>
            <p:nvPicPr>
              <p:cNvPr id="96" name="Picture 95"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6033835" y="3546604"/>
                <a:ext cx="396664" cy="352590"/>
              </a:xfrm>
              <a:prstGeom prst="rect">
                <a:avLst/>
              </a:prstGeom>
              <a:noFill/>
            </p:spPr>
          </p:pic>
        </p:grpSp>
      </p:grpSp>
      <p:sp>
        <p:nvSpPr>
          <p:cNvPr id="121" name="Title 1"/>
          <p:cNvSpPr>
            <a:spLocks noGrp="1"/>
          </p:cNvSpPr>
          <p:nvPr>
            <p:ph type="title"/>
          </p:nvPr>
        </p:nvSpPr>
        <p:spPr/>
        <p:txBody>
          <a:bodyPr/>
          <a:lstStyle/>
          <a:p>
            <a:r>
              <a:rPr lang="en-US" sz="5400" dirty="0" smtClean="0"/>
              <a:t>Capabilities and Features</a:t>
            </a:r>
            <a:endParaRPr lang="en-US" sz="5400" dirty="0"/>
          </a:p>
        </p:txBody>
      </p:sp>
      <p:grpSp>
        <p:nvGrpSpPr>
          <p:cNvPr id="7" name="Group 6"/>
          <p:cNvGrpSpPr/>
          <p:nvPr/>
        </p:nvGrpSpPr>
        <p:grpSpPr>
          <a:xfrm>
            <a:off x="1201920" y="4447869"/>
            <a:ext cx="2517577" cy="1292662"/>
            <a:chOff x="911536" y="2978486"/>
            <a:chExt cx="2517577" cy="1292662"/>
          </a:xfrm>
        </p:grpSpPr>
        <p:sp>
          <p:nvSpPr>
            <p:cNvPr id="164" name="Freeform 11"/>
            <p:cNvSpPr>
              <a:spLocks noChangeAspect="1" noEditPoints="1"/>
            </p:cNvSpPr>
            <p:nvPr/>
          </p:nvSpPr>
          <p:spPr bwMode="auto">
            <a:xfrm>
              <a:off x="911536" y="2978486"/>
              <a:ext cx="454829" cy="456993"/>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5" name="TextBox 4"/>
            <p:cNvSpPr txBox="1"/>
            <p:nvPr/>
          </p:nvSpPr>
          <p:spPr>
            <a:xfrm>
              <a:off x="1474667" y="2978486"/>
              <a:ext cx="1954446" cy="1292662"/>
            </a:xfrm>
            <a:prstGeom prst="rect">
              <a:avLst/>
            </a:prstGeom>
            <a:noFill/>
          </p:spPr>
          <p:txBody>
            <a:bodyPr wrap="none" lIns="0" tIns="0" rIns="0" bIns="0" rtlCol="0">
              <a:spAutoFit/>
            </a:bodyPr>
            <a:lstStyle/>
            <a:p>
              <a:r>
                <a:rPr lang="en-US" sz="2400" spc="-70" dirty="0" smtClean="0">
                  <a:solidFill>
                    <a:schemeClr val="tx1">
                      <a:lumMod val="75000"/>
                      <a:lumOff val="25000"/>
                    </a:schemeClr>
                  </a:solidFill>
                </a:rPr>
                <a:t>Develop</a:t>
              </a:r>
            </a:p>
            <a:p>
              <a:pPr marL="180000" indent="-180000">
                <a:buFont typeface="Arial" panose="020B0604020202020204" pitchFamily="34" charset="0"/>
                <a:buChar char="•"/>
              </a:pPr>
              <a:r>
                <a:rPr lang="en-US" sz="1200" spc="-70" dirty="0" smtClean="0">
                  <a:solidFill>
                    <a:schemeClr val="tx1">
                      <a:lumMod val="75000"/>
                      <a:lumOff val="25000"/>
                    </a:schemeClr>
                  </a:solidFill>
                </a:rPr>
                <a:t>Team Room</a:t>
              </a:r>
            </a:p>
            <a:p>
              <a:pPr marL="180000" indent="-180000">
                <a:buFont typeface="Arial" panose="020B0604020202020204" pitchFamily="34" charset="0"/>
                <a:buChar char="•"/>
              </a:pPr>
              <a:r>
                <a:rPr lang="en-US" sz="1200" spc="-70" dirty="0" err="1" smtClean="0">
                  <a:solidFill>
                    <a:schemeClr val="tx1">
                      <a:lumMod val="75000"/>
                      <a:lumOff val="25000"/>
                    </a:schemeClr>
                  </a:solidFill>
                </a:rPr>
                <a:t>Git</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err="1" smtClean="0">
                  <a:solidFill>
                    <a:schemeClr val="tx1">
                      <a:lumMod val="75000"/>
                      <a:lumOff val="25000"/>
                    </a:schemeClr>
                  </a:solidFill>
                </a:rPr>
                <a:t>CodeLens</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smtClean="0">
                  <a:solidFill>
                    <a:schemeClr val="tx1">
                      <a:lumMod val="75000"/>
                      <a:lumOff val="25000"/>
                    </a:schemeClr>
                  </a:solidFill>
                </a:rPr>
                <a:t>.NET Memory Dump </a:t>
              </a:r>
              <a:r>
                <a:rPr lang="en-US" sz="1200" spc="-70" dirty="0" err="1" smtClean="0">
                  <a:solidFill>
                    <a:schemeClr val="tx1">
                      <a:lumMod val="75000"/>
                      <a:lumOff val="25000"/>
                    </a:schemeClr>
                  </a:solidFill>
                </a:rPr>
                <a:t>Analyser</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smtClean="0">
                  <a:solidFill>
                    <a:schemeClr val="tx1">
                      <a:lumMod val="75000"/>
                      <a:lumOff val="25000"/>
                    </a:schemeClr>
                  </a:solidFill>
                </a:rPr>
                <a:t>Load testing as a service</a:t>
              </a:r>
            </a:p>
          </p:txBody>
        </p:sp>
      </p:grpSp>
      <p:grpSp>
        <p:nvGrpSpPr>
          <p:cNvPr id="6" name="Group 5"/>
          <p:cNvGrpSpPr/>
          <p:nvPr/>
        </p:nvGrpSpPr>
        <p:grpSpPr>
          <a:xfrm>
            <a:off x="1201920" y="1800745"/>
            <a:ext cx="2425874" cy="1112653"/>
            <a:chOff x="916353" y="1800572"/>
            <a:chExt cx="2425874" cy="1112653"/>
          </a:xfrm>
        </p:grpSpPr>
        <p:sp>
          <p:nvSpPr>
            <p:cNvPr id="138" name="Freeform 6"/>
            <p:cNvSpPr>
              <a:spLocks noChangeAspect="1" noEditPoints="1"/>
            </p:cNvSpPr>
            <p:nvPr/>
          </p:nvSpPr>
          <p:spPr bwMode="auto">
            <a:xfrm>
              <a:off x="916353" y="1800572"/>
              <a:ext cx="455547" cy="456993"/>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122" name="TextBox 121"/>
            <p:cNvSpPr txBox="1"/>
            <p:nvPr/>
          </p:nvSpPr>
          <p:spPr>
            <a:xfrm>
              <a:off x="1474152" y="1805229"/>
              <a:ext cx="1868075" cy="1107996"/>
            </a:xfrm>
            <a:prstGeom prst="rect">
              <a:avLst/>
            </a:prstGeom>
            <a:noFill/>
          </p:spPr>
          <p:txBody>
            <a:bodyPr wrap="none" lIns="0" tIns="0" rIns="0" bIns="0" rtlCol="0">
              <a:spAutoFit/>
            </a:bodyPr>
            <a:lstStyle/>
            <a:p>
              <a:r>
                <a:rPr lang="en-US" sz="2400" spc="-70" dirty="0" smtClean="0">
                  <a:solidFill>
                    <a:schemeClr val="tx1">
                      <a:lumMod val="75000"/>
                      <a:lumOff val="25000"/>
                    </a:schemeClr>
                  </a:solidFill>
                </a:rPr>
                <a:t>Plan</a:t>
              </a:r>
            </a:p>
            <a:p>
              <a:pPr marL="180000" indent="-180000">
                <a:buFont typeface="Arial" panose="020B0604020202020204" pitchFamily="34" charset="0"/>
                <a:buChar char="•"/>
              </a:pPr>
              <a:r>
                <a:rPr lang="en-US" sz="1200" spc="-70" dirty="0">
                  <a:solidFill>
                    <a:schemeClr val="tx1">
                      <a:lumMod val="75000"/>
                      <a:lumOff val="25000"/>
                    </a:schemeClr>
                  </a:solidFill>
                </a:rPr>
                <a:t>Agile portfolio management</a:t>
              </a:r>
            </a:p>
            <a:p>
              <a:pPr marL="180000" indent="-180000">
                <a:buFont typeface="Arial" panose="020B0604020202020204" pitchFamily="34" charset="0"/>
                <a:buChar char="•"/>
              </a:pPr>
              <a:r>
                <a:rPr lang="en-US" sz="1200" spc="-70" dirty="0">
                  <a:solidFill>
                    <a:schemeClr val="tx1">
                      <a:lumMod val="75000"/>
                      <a:lumOff val="25000"/>
                    </a:schemeClr>
                  </a:solidFill>
                </a:rPr>
                <a:t>Kanban customization</a:t>
              </a:r>
            </a:p>
            <a:p>
              <a:pPr marL="180000" indent="-180000">
                <a:buFont typeface="Arial" panose="020B0604020202020204" pitchFamily="34" charset="0"/>
                <a:buChar char="•"/>
              </a:pPr>
              <a:r>
                <a:rPr lang="en-US" sz="1200" spc="-70" dirty="0">
                  <a:solidFill>
                    <a:schemeClr val="tx1">
                      <a:lumMod val="75000"/>
                      <a:lumOff val="25000"/>
                    </a:schemeClr>
                  </a:solidFill>
                </a:rPr>
                <a:t>Work item tagging</a:t>
              </a:r>
            </a:p>
            <a:p>
              <a:pPr marL="180000" indent="-180000">
                <a:buFont typeface="Arial" panose="020B0604020202020204" pitchFamily="34" charset="0"/>
                <a:buChar char="•"/>
              </a:pPr>
              <a:r>
                <a:rPr lang="en-US" sz="1200" spc="-70" dirty="0">
                  <a:solidFill>
                    <a:schemeClr val="tx1">
                      <a:lumMod val="75000"/>
                      <a:lumOff val="25000"/>
                    </a:schemeClr>
                  </a:solidFill>
                </a:rPr>
                <a:t>Work item </a:t>
              </a:r>
              <a:r>
                <a:rPr lang="en-US" sz="1200" spc="-70" dirty="0" smtClean="0">
                  <a:solidFill>
                    <a:schemeClr val="tx1">
                      <a:lumMod val="75000"/>
                      <a:lumOff val="25000"/>
                    </a:schemeClr>
                  </a:solidFill>
                </a:rPr>
                <a:t>charting</a:t>
              </a:r>
              <a:endParaRPr lang="en-US" sz="1200" spc="-70" dirty="0">
                <a:solidFill>
                  <a:schemeClr val="tx1">
                    <a:lumMod val="75000"/>
                    <a:lumOff val="25000"/>
                  </a:schemeClr>
                </a:solidFill>
              </a:endParaRPr>
            </a:p>
          </p:txBody>
        </p:sp>
      </p:grpSp>
      <p:grpSp>
        <p:nvGrpSpPr>
          <p:cNvPr id="8" name="Group 7"/>
          <p:cNvGrpSpPr/>
          <p:nvPr/>
        </p:nvGrpSpPr>
        <p:grpSpPr>
          <a:xfrm>
            <a:off x="8504291" y="1808951"/>
            <a:ext cx="2282286" cy="923330"/>
            <a:chOff x="853584" y="4324352"/>
            <a:chExt cx="2282286" cy="923330"/>
          </a:xfrm>
        </p:grpSpPr>
        <p:sp>
          <p:nvSpPr>
            <p:cNvPr id="166" name="Freeform 16"/>
            <p:cNvSpPr>
              <a:spLocks noChangeAspect="1" noEditPoints="1"/>
            </p:cNvSpPr>
            <p:nvPr/>
          </p:nvSpPr>
          <p:spPr bwMode="auto">
            <a:xfrm>
              <a:off x="853584" y="4329024"/>
              <a:ext cx="455190" cy="456993"/>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123" name="TextBox 122"/>
            <p:cNvSpPr txBox="1"/>
            <p:nvPr/>
          </p:nvSpPr>
          <p:spPr>
            <a:xfrm>
              <a:off x="1371900" y="4324352"/>
              <a:ext cx="1763970" cy="923330"/>
            </a:xfrm>
            <a:prstGeom prst="rect">
              <a:avLst/>
            </a:prstGeom>
            <a:noFill/>
          </p:spPr>
          <p:txBody>
            <a:bodyPr wrap="square" lIns="0" tIns="0" rIns="0" bIns="0" rtlCol="0">
              <a:spAutoFit/>
            </a:bodyPr>
            <a:lstStyle/>
            <a:p>
              <a:r>
                <a:rPr lang="en-US" sz="2400" spc="-70" dirty="0" smtClean="0">
                  <a:solidFill>
                    <a:schemeClr val="tx1">
                      <a:lumMod val="75000"/>
                      <a:lumOff val="25000"/>
                    </a:schemeClr>
                  </a:solidFill>
                </a:rPr>
                <a:t>Operate</a:t>
              </a:r>
            </a:p>
            <a:p>
              <a:pPr marL="180000" indent="-180000">
                <a:buFont typeface="Arial" panose="020B0604020202020204" pitchFamily="34" charset="0"/>
                <a:buChar char="•"/>
              </a:pPr>
              <a:r>
                <a:rPr lang="en-US" sz="1200" spc="-70" dirty="0" smtClean="0">
                  <a:solidFill>
                    <a:schemeClr val="tx1">
                      <a:lumMod val="75000"/>
                      <a:lumOff val="25000"/>
                    </a:schemeClr>
                  </a:solidFill>
                </a:rPr>
                <a:t>Visual Studio and System Center integration</a:t>
              </a:r>
            </a:p>
            <a:p>
              <a:pPr marL="180000" indent="-180000">
                <a:buFont typeface="Arial" panose="020B0604020202020204" pitchFamily="34" charset="0"/>
                <a:buChar char="•"/>
              </a:pPr>
              <a:r>
                <a:rPr lang="en-US" sz="1200" spc="-70" dirty="0" smtClean="0">
                  <a:solidFill>
                    <a:schemeClr val="tx1">
                      <a:lumMod val="75000"/>
                      <a:lumOff val="25000"/>
                    </a:schemeClr>
                  </a:solidFill>
                </a:rPr>
                <a:t>Performance events</a:t>
              </a:r>
            </a:p>
          </p:txBody>
        </p:sp>
      </p:grpSp>
      <p:grpSp>
        <p:nvGrpSpPr>
          <p:cNvPr id="9" name="Group 8"/>
          <p:cNvGrpSpPr/>
          <p:nvPr/>
        </p:nvGrpSpPr>
        <p:grpSpPr>
          <a:xfrm>
            <a:off x="8504291" y="4588048"/>
            <a:ext cx="2282287" cy="1107996"/>
            <a:chOff x="853583" y="5325453"/>
            <a:chExt cx="2282287" cy="1107996"/>
          </a:xfrm>
        </p:grpSpPr>
        <p:sp>
          <p:nvSpPr>
            <p:cNvPr id="109" name="Freeform 108"/>
            <p:cNvSpPr>
              <a:spLocks noEditPoints="1"/>
            </p:cNvSpPr>
            <p:nvPr/>
          </p:nvSpPr>
          <p:spPr bwMode="black">
            <a:xfrm>
              <a:off x="853583" y="5330723"/>
              <a:ext cx="454829" cy="430980"/>
            </a:xfrm>
            <a:custGeom>
              <a:avLst/>
              <a:gdLst>
                <a:gd name="T0" fmla="*/ 70 w 140"/>
                <a:gd name="T1" fmla="*/ 10 h 140"/>
                <a:gd name="T2" fmla="*/ 10 w 140"/>
                <a:gd name="T3" fmla="*/ 70 h 140"/>
                <a:gd name="T4" fmla="*/ 70 w 140"/>
                <a:gd name="T5" fmla="*/ 131 h 140"/>
                <a:gd name="T6" fmla="*/ 130 w 140"/>
                <a:gd name="T7" fmla="*/ 70 h 140"/>
                <a:gd name="T8" fmla="*/ 70 w 140"/>
                <a:gd name="T9" fmla="*/ 10 h 140"/>
                <a:gd name="T10" fmla="*/ 70 w 140"/>
                <a:gd name="T11" fmla="*/ 0 h 140"/>
                <a:gd name="T12" fmla="*/ 140 w 140"/>
                <a:gd name="T13" fmla="*/ 70 h 140"/>
                <a:gd name="T14" fmla="*/ 70 w 140"/>
                <a:gd name="T15" fmla="*/ 140 h 140"/>
                <a:gd name="T16" fmla="*/ 0 w 140"/>
                <a:gd name="T17" fmla="*/ 70 h 140"/>
                <a:gd name="T18" fmla="*/ 70 w 140"/>
                <a:gd name="T19" fmla="*/ 0 h 140"/>
                <a:gd name="T20" fmla="*/ 102 w 140"/>
                <a:gd name="T21" fmla="*/ 39 h 140"/>
                <a:gd name="T22" fmla="*/ 102 w 140"/>
                <a:gd name="T23" fmla="*/ 62 h 140"/>
                <a:gd name="T24" fmla="*/ 78 w 140"/>
                <a:gd name="T25" fmla="*/ 63 h 140"/>
                <a:gd name="T26" fmla="*/ 70 w 140"/>
                <a:gd name="T27" fmla="*/ 55 h 140"/>
                <a:gd name="T28" fmla="*/ 86 w 140"/>
                <a:gd name="T29" fmla="*/ 54 h 140"/>
                <a:gd name="T30" fmla="*/ 75 w 140"/>
                <a:gd name="T31" fmla="*/ 49 h 140"/>
                <a:gd name="T32" fmla="*/ 50 w 140"/>
                <a:gd name="T33" fmla="*/ 65 h 140"/>
                <a:gd name="T34" fmla="*/ 38 w 140"/>
                <a:gd name="T35" fmla="*/ 65 h 140"/>
                <a:gd name="T36" fmla="*/ 77 w 140"/>
                <a:gd name="T37" fmla="*/ 37 h 140"/>
                <a:gd name="T38" fmla="*/ 93 w 140"/>
                <a:gd name="T39" fmla="*/ 45 h 140"/>
                <a:gd name="T40" fmla="*/ 94 w 140"/>
                <a:gd name="T41" fmla="*/ 30 h 140"/>
                <a:gd name="T42" fmla="*/ 102 w 140"/>
                <a:gd name="T43" fmla="*/ 39 h 140"/>
                <a:gd name="T44" fmla="*/ 89 w 140"/>
                <a:gd name="T45" fmla="*/ 75 h 140"/>
                <a:gd name="T46" fmla="*/ 64 w 140"/>
                <a:gd name="T47" fmla="*/ 92 h 140"/>
                <a:gd name="T48" fmla="*/ 54 w 140"/>
                <a:gd name="T49" fmla="*/ 87 h 140"/>
                <a:gd name="T50" fmla="*/ 70 w 140"/>
                <a:gd name="T51" fmla="*/ 86 h 140"/>
                <a:gd name="T52" fmla="*/ 62 w 140"/>
                <a:gd name="T53" fmla="*/ 77 h 140"/>
                <a:gd name="T54" fmla="*/ 38 w 140"/>
                <a:gd name="T55" fmla="*/ 78 h 140"/>
                <a:gd name="T56" fmla="*/ 38 w 140"/>
                <a:gd name="T57" fmla="*/ 102 h 140"/>
                <a:gd name="T58" fmla="*/ 46 w 140"/>
                <a:gd name="T59" fmla="*/ 110 h 140"/>
                <a:gd name="T60" fmla="*/ 47 w 140"/>
                <a:gd name="T61" fmla="*/ 96 h 140"/>
                <a:gd name="T62" fmla="*/ 62 w 140"/>
                <a:gd name="T63" fmla="*/ 104 h 140"/>
                <a:gd name="T64" fmla="*/ 102 w 140"/>
                <a:gd name="T65" fmla="*/ 75 h 140"/>
                <a:gd name="T66" fmla="*/ 89 w 140"/>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140">
                  <a:moveTo>
                    <a:pt x="70" y="10"/>
                  </a:moveTo>
                  <a:cubicBezTo>
                    <a:pt x="37" y="10"/>
                    <a:pt x="10" y="37"/>
                    <a:pt x="10" y="70"/>
                  </a:cubicBezTo>
                  <a:cubicBezTo>
                    <a:pt x="10" y="103"/>
                    <a:pt x="37" y="131"/>
                    <a:pt x="70" y="131"/>
                  </a:cubicBezTo>
                  <a:cubicBezTo>
                    <a:pt x="103" y="131"/>
                    <a:pt x="130" y="103"/>
                    <a:pt x="130" y="70"/>
                  </a:cubicBezTo>
                  <a:cubicBezTo>
                    <a:pt x="130" y="37"/>
                    <a:pt x="103" y="10"/>
                    <a:pt x="70" y="10"/>
                  </a:cubicBezTo>
                  <a:moveTo>
                    <a:pt x="70" y="0"/>
                  </a:moveTo>
                  <a:cubicBezTo>
                    <a:pt x="109" y="0"/>
                    <a:pt x="140" y="31"/>
                    <a:pt x="140" y="70"/>
                  </a:cubicBezTo>
                  <a:cubicBezTo>
                    <a:pt x="140" y="109"/>
                    <a:pt x="109" y="140"/>
                    <a:pt x="70" y="140"/>
                  </a:cubicBezTo>
                  <a:cubicBezTo>
                    <a:pt x="31" y="140"/>
                    <a:pt x="0" y="109"/>
                    <a:pt x="0" y="70"/>
                  </a:cubicBezTo>
                  <a:cubicBezTo>
                    <a:pt x="0" y="31"/>
                    <a:pt x="31" y="0"/>
                    <a:pt x="70" y="0"/>
                  </a:cubicBezTo>
                  <a:moveTo>
                    <a:pt x="102" y="39"/>
                  </a:moveTo>
                  <a:cubicBezTo>
                    <a:pt x="102" y="62"/>
                    <a:pt x="102" y="62"/>
                    <a:pt x="102" y="62"/>
                  </a:cubicBezTo>
                  <a:cubicBezTo>
                    <a:pt x="78" y="63"/>
                    <a:pt x="78" y="63"/>
                    <a:pt x="78" y="63"/>
                  </a:cubicBezTo>
                  <a:cubicBezTo>
                    <a:pt x="70" y="55"/>
                    <a:pt x="70" y="55"/>
                    <a:pt x="70" y="55"/>
                  </a:cubicBezTo>
                  <a:cubicBezTo>
                    <a:pt x="86" y="54"/>
                    <a:pt x="86" y="54"/>
                    <a:pt x="86" y="54"/>
                  </a:cubicBezTo>
                  <a:cubicBezTo>
                    <a:pt x="83" y="51"/>
                    <a:pt x="79" y="49"/>
                    <a:pt x="75" y="49"/>
                  </a:cubicBezTo>
                  <a:cubicBezTo>
                    <a:pt x="64" y="46"/>
                    <a:pt x="53" y="54"/>
                    <a:pt x="50" y="65"/>
                  </a:cubicBezTo>
                  <a:cubicBezTo>
                    <a:pt x="38" y="65"/>
                    <a:pt x="38" y="65"/>
                    <a:pt x="38" y="65"/>
                  </a:cubicBezTo>
                  <a:cubicBezTo>
                    <a:pt x="42" y="44"/>
                    <a:pt x="60" y="34"/>
                    <a:pt x="77" y="37"/>
                  </a:cubicBezTo>
                  <a:cubicBezTo>
                    <a:pt x="83" y="38"/>
                    <a:pt x="89" y="41"/>
                    <a:pt x="93" y="45"/>
                  </a:cubicBezTo>
                  <a:cubicBezTo>
                    <a:pt x="94" y="30"/>
                    <a:pt x="94" y="30"/>
                    <a:pt x="94" y="30"/>
                  </a:cubicBezTo>
                  <a:lnTo>
                    <a:pt x="102" y="39"/>
                  </a:lnTo>
                  <a:close/>
                  <a:moveTo>
                    <a:pt x="89" y="75"/>
                  </a:moveTo>
                  <a:cubicBezTo>
                    <a:pt x="87" y="87"/>
                    <a:pt x="76" y="94"/>
                    <a:pt x="64" y="92"/>
                  </a:cubicBezTo>
                  <a:cubicBezTo>
                    <a:pt x="60" y="91"/>
                    <a:pt x="57" y="89"/>
                    <a:pt x="54" y="87"/>
                  </a:cubicBezTo>
                  <a:cubicBezTo>
                    <a:pt x="70" y="86"/>
                    <a:pt x="70" y="86"/>
                    <a:pt x="70" y="86"/>
                  </a:cubicBezTo>
                  <a:cubicBezTo>
                    <a:pt x="62" y="77"/>
                    <a:pt x="62" y="77"/>
                    <a:pt x="62" y="77"/>
                  </a:cubicBezTo>
                  <a:cubicBezTo>
                    <a:pt x="38" y="78"/>
                    <a:pt x="38" y="78"/>
                    <a:pt x="38" y="78"/>
                  </a:cubicBezTo>
                  <a:cubicBezTo>
                    <a:pt x="38" y="102"/>
                    <a:pt x="38" y="102"/>
                    <a:pt x="38" y="102"/>
                  </a:cubicBezTo>
                  <a:cubicBezTo>
                    <a:pt x="46" y="110"/>
                    <a:pt x="46" y="110"/>
                    <a:pt x="46" y="110"/>
                  </a:cubicBezTo>
                  <a:cubicBezTo>
                    <a:pt x="47" y="96"/>
                    <a:pt x="47" y="96"/>
                    <a:pt x="47" y="96"/>
                  </a:cubicBezTo>
                  <a:cubicBezTo>
                    <a:pt x="51" y="100"/>
                    <a:pt x="56" y="102"/>
                    <a:pt x="62" y="104"/>
                  </a:cubicBezTo>
                  <a:cubicBezTo>
                    <a:pt x="80" y="107"/>
                    <a:pt x="98" y="96"/>
                    <a:pt x="102" y="75"/>
                  </a:cubicBezTo>
                  <a:lnTo>
                    <a:pt x="89" y="75"/>
                  </a:ln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71934">
                <a:defRPr/>
              </a:pPr>
              <a:endParaRPr lang="en-US" sz="1323" kern="0">
                <a:solidFill>
                  <a:srgbClr val="68217A"/>
                </a:solidFill>
              </a:endParaRPr>
            </a:p>
          </p:txBody>
        </p:sp>
        <p:sp>
          <p:nvSpPr>
            <p:cNvPr id="124" name="TextBox 123"/>
            <p:cNvSpPr txBox="1"/>
            <p:nvPr/>
          </p:nvSpPr>
          <p:spPr>
            <a:xfrm>
              <a:off x="1371900" y="5325453"/>
              <a:ext cx="1763970" cy="1107996"/>
            </a:xfrm>
            <a:prstGeom prst="rect">
              <a:avLst/>
            </a:prstGeom>
            <a:noFill/>
          </p:spPr>
          <p:txBody>
            <a:bodyPr wrap="square" lIns="0" tIns="0" rIns="0" bIns="0" rtlCol="0">
              <a:spAutoFit/>
            </a:bodyPr>
            <a:lstStyle/>
            <a:p>
              <a:r>
                <a:rPr lang="en-US" sz="2400" spc="-70" dirty="0" smtClean="0">
                  <a:solidFill>
                    <a:schemeClr val="tx1">
                      <a:lumMod val="75000"/>
                      <a:lumOff val="25000"/>
                    </a:schemeClr>
                  </a:solidFill>
                </a:rPr>
                <a:t>Release</a:t>
              </a:r>
            </a:p>
            <a:p>
              <a:pPr marL="180000" indent="-180000">
                <a:buFont typeface="Arial" panose="020B0604020202020204" pitchFamily="34" charset="0"/>
                <a:buChar char="•"/>
              </a:pPr>
              <a:r>
                <a:rPr lang="en-US" sz="1200" spc="-70" dirty="0" smtClean="0">
                  <a:solidFill>
                    <a:schemeClr val="tx1">
                      <a:lumMod val="75000"/>
                      <a:lumOff val="25000"/>
                    </a:schemeClr>
                  </a:solidFill>
                </a:rPr>
                <a:t>Integrated release management</a:t>
              </a:r>
            </a:p>
            <a:p>
              <a:pPr marL="180000" indent="-180000">
                <a:buFont typeface="Arial" panose="020B0604020202020204" pitchFamily="34" charset="0"/>
                <a:buChar char="•"/>
              </a:pPr>
              <a:r>
                <a:rPr lang="en-US" sz="1200" spc="-70" dirty="0" smtClean="0">
                  <a:solidFill>
                    <a:schemeClr val="tx1">
                      <a:lumMod val="75000"/>
                      <a:lumOff val="25000"/>
                    </a:schemeClr>
                  </a:solidFill>
                </a:rPr>
                <a:t>Configuration- based deployments</a:t>
              </a:r>
            </a:p>
          </p:txBody>
        </p:sp>
      </p:grpSp>
    </p:spTree>
    <p:extLst>
      <p:ext uri="{BB962C8B-B14F-4D97-AF65-F5344CB8AC3E}">
        <p14:creationId xmlns:p14="http://schemas.microsoft.com/office/powerpoint/2010/main" val="30962491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Provider-Hosted App Source Control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ALM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lstStyle/>
          <a:p>
            <a:r>
              <a:rPr lang="en-US" dirty="0" smtClean="0"/>
              <a:t>Development Environments with Teams</a:t>
            </a:r>
          </a:p>
          <a:p>
            <a:pPr lvl="1"/>
            <a:r>
              <a:rPr lang="en-US" dirty="0" smtClean="0"/>
              <a:t>DEV - Each developer gets O365 development sites in isolated tenant</a:t>
            </a:r>
          </a:p>
          <a:p>
            <a:pPr lvl="1"/>
            <a:r>
              <a:rPr lang="en-US" dirty="0" smtClean="0"/>
              <a:t>TEST – isolated tenant for integration testing</a:t>
            </a:r>
          </a:p>
          <a:p>
            <a:r>
              <a:rPr lang="en-US" dirty="0" smtClean="0"/>
              <a:t>Build Processes</a:t>
            </a:r>
          </a:p>
          <a:p>
            <a:pPr lvl="1"/>
            <a:r>
              <a:rPr lang="en-US" dirty="0" smtClean="0"/>
              <a:t>Utilize Continuous Integration: automatically build on check in</a:t>
            </a:r>
          </a:p>
          <a:p>
            <a:pPr lvl="1"/>
            <a:r>
              <a:rPr lang="en-US" dirty="0" smtClean="0"/>
              <a:t>Azure supports automatic deployment from TFS</a:t>
            </a:r>
          </a:p>
          <a:p>
            <a:pPr lvl="1"/>
            <a:r>
              <a:rPr lang="en-US" dirty="0" smtClean="0"/>
              <a:t>Coded UI Build Verification Tests (BVTs) validate the build</a:t>
            </a:r>
          </a:p>
        </p:txBody>
      </p:sp>
      <p:sp>
        <p:nvSpPr>
          <p:cNvPr id="2" name="Title 1"/>
          <p:cNvSpPr>
            <a:spLocks noGrp="1"/>
          </p:cNvSpPr>
          <p:nvPr>
            <p:ph type="title"/>
          </p:nvPr>
        </p:nvSpPr>
        <p:spPr/>
        <p:txBody>
          <a:bodyPr/>
          <a:lstStyle/>
          <a:p>
            <a:r>
              <a:rPr lang="en-US" dirty="0" smtClean="0"/>
              <a:t>O365 ALM</a:t>
            </a:r>
            <a:endParaRPr lang="en-US" dirty="0"/>
          </a:p>
        </p:txBody>
      </p:sp>
    </p:spTree>
    <p:extLst>
      <p:ext uri="{BB962C8B-B14F-4D97-AF65-F5344CB8AC3E}">
        <p14:creationId xmlns:p14="http://schemas.microsoft.com/office/powerpoint/2010/main" val="121686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c 51"/>
          <p:cNvSpPr/>
          <p:nvPr/>
        </p:nvSpPr>
        <p:spPr>
          <a:xfrm rot="6751527">
            <a:off x="5719543" y="4067644"/>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1488786" y="3090244"/>
            <a:ext cx="973350" cy="890880"/>
          </a:xfrm>
          <a:prstGeom prst="rect">
            <a:avLst/>
          </a:prstGeom>
        </p:spPr>
      </p:pic>
      <p:grpSp>
        <p:nvGrpSpPr>
          <p:cNvPr id="30" name="Group 29"/>
          <p:cNvGrpSpPr/>
          <p:nvPr/>
        </p:nvGrpSpPr>
        <p:grpSpPr>
          <a:xfrm>
            <a:off x="3897774" y="2153083"/>
            <a:ext cx="2722081" cy="2413232"/>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32" name="Group 31"/>
          <p:cNvGrpSpPr/>
          <p:nvPr/>
        </p:nvGrpSpPr>
        <p:grpSpPr>
          <a:xfrm>
            <a:off x="7854577" y="1452629"/>
            <a:ext cx="3169853" cy="2189205"/>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8225928" y="2865145"/>
            <a:ext cx="718751" cy="662291"/>
          </a:xfrm>
          <a:prstGeom prst="rect">
            <a:avLst/>
          </a:prstGeom>
        </p:spPr>
      </p:pic>
      <p:pic>
        <p:nvPicPr>
          <p:cNvPr id="38" name="Picture 37"/>
          <p:cNvPicPr>
            <a:picLocks noChangeAspect="1"/>
          </p:cNvPicPr>
          <p:nvPr/>
        </p:nvPicPr>
        <p:blipFill>
          <a:blip r:embed="rId9"/>
          <a:stretch>
            <a:fillRect/>
          </a:stretch>
        </p:blipFill>
        <p:spPr>
          <a:xfrm>
            <a:off x="8943581" y="2724585"/>
            <a:ext cx="651533" cy="574190"/>
          </a:xfrm>
          <a:prstGeom prst="rect">
            <a:avLst/>
          </a:prstGeom>
        </p:spPr>
      </p:pic>
      <p:grpSp>
        <p:nvGrpSpPr>
          <p:cNvPr id="51" name="Group 50"/>
          <p:cNvGrpSpPr/>
          <p:nvPr/>
        </p:nvGrpSpPr>
        <p:grpSpPr>
          <a:xfrm>
            <a:off x="7854576" y="3936938"/>
            <a:ext cx="3100304" cy="2020700"/>
            <a:chOff x="7837903" y="4739285"/>
            <a:chExt cx="3100304" cy="2020700"/>
          </a:xfrm>
        </p:grpSpPr>
        <p:sp>
          <p:nvSpPr>
            <p:cNvPr id="39" name="Rectangle 38"/>
            <p:cNvSpPr/>
            <p:nvPr/>
          </p:nvSpPr>
          <p:spPr bwMode="auto">
            <a:xfrm>
              <a:off x="7837903" y="4739285"/>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a:t>
              </a:r>
              <a:r>
                <a:rPr lang="en-US" dirty="0" smtClean="0">
                  <a:solidFill>
                    <a:srgbClr val="595959"/>
                  </a:solidFill>
                  <a:latin typeface="+mj-lt"/>
                </a:rPr>
                <a:t>On-Premises</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Integration testing environment</a:t>
              </a:r>
            </a:p>
            <a:p>
              <a:pPr marL="285750" indent="-285750">
                <a:buFont typeface="Arial" panose="020B0604020202020204" pitchFamily="34" charset="0"/>
                <a:buChar char="•"/>
              </a:pPr>
              <a:r>
                <a:rPr lang="en-US" sz="1200" dirty="0" smtClean="0">
                  <a:solidFill>
                    <a:srgbClr val="595959"/>
                  </a:solidFill>
                  <a:latin typeface="+mj-lt"/>
                </a:rPr>
                <a:t>Possible isolated site collection in production environment, depending on app functionality</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grpSp>
          <p:nvGrpSpPr>
            <p:cNvPr id="41" name="Group 40"/>
            <p:cNvGrpSpPr>
              <a:grpSpLocks noChangeAspect="1"/>
            </p:cNvGrpSpPr>
            <p:nvPr/>
          </p:nvGrpSpPr>
          <p:grpSpPr>
            <a:xfrm>
              <a:off x="9719530" y="5823985"/>
              <a:ext cx="1218677" cy="936000"/>
              <a:chOff x="3259173" y="2265001"/>
              <a:chExt cx="1474354" cy="1159738"/>
            </a:xfrm>
          </p:grpSpPr>
          <p:pic>
            <p:nvPicPr>
              <p:cNvPr id="48" name="Picture 47"/>
              <p:cNvPicPr>
                <a:picLocks noChangeAspect="1"/>
              </p:cNvPicPr>
              <p:nvPr/>
            </p:nvPicPr>
            <p:blipFill>
              <a:blip r:embed="rId5"/>
              <a:stretch>
                <a:fillRect/>
              </a:stretch>
            </p:blipFill>
            <p:spPr>
              <a:xfrm>
                <a:off x="3259173" y="2493797"/>
                <a:ext cx="465830" cy="863861"/>
              </a:xfrm>
              <a:prstGeom prst="rect">
                <a:avLst/>
              </a:prstGeom>
            </p:spPr>
          </p:pic>
          <p:pic>
            <p:nvPicPr>
              <p:cNvPr id="49" name="Picture 48"/>
              <p:cNvPicPr>
                <a:picLocks noChangeAspect="1"/>
              </p:cNvPicPr>
              <p:nvPr/>
            </p:nvPicPr>
            <p:blipFill>
              <a:blip r:embed="rId5"/>
              <a:stretch>
                <a:fillRect/>
              </a:stretch>
            </p:blipFill>
            <p:spPr>
              <a:xfrm>
                <a:off x="3584595" y="2265001"/>
                <a:ext cx="465830" cy="863861"/>
              </a:xfrm>
              <a:prstGeom prst="rect">
                <a:avLst/>
              </a:prstGeom>
            </p:spPr>
          </p:pic>
          <p:pic>
            <p:nvPicPr>
              <p:cNvPr id="50" name="Picture 49"/>
              <p:cNvPicPr>
                <a:picLocks noChangeAspect="1"/>
              </p:cNvPicPr>
              <p:nvPr/>
            </p:nvPicPr>
            <p:blipFill>
              <a:blip r:embed="rId10"/>
              <a:stretch>
                <a:fillRect/>
              </a:stretch>
            </p:blipFill>
            <p:spPr>
              <a:xfrm>
                <a:off x="3829702" y="2547779"/>
                <a:ext cx="903825" cy="876960"/>
              </a:xfrm>
              <a:prstGeom prst="rect">
                <a:avLst/>
              </a:prstGeom>
            </p:spPr>
          </p:pic>
        </p:grpSp>
      </p:grpSp>
      <p:pic>
        <p:nvPicPr>
          <p:cNvPr id="53" name="Picture 52"/>
          <p:cNvPicPr>
            <a:picLocks noChangeAspect="1"/>
          </p:cNvPicPr>
          <p:nvPr/>
        </p:nvPicPr>
        <p:blipFill>
          <a:blip r:embed="rId11"/>
          <a:stretch>
            <a:fillRect/>
          </a:stretch>
        </p:blipFill>
        <p:spPr>
          <a:xfrm>
            <a:off x="6255054" y="4273336"/>
            <a:ext cx="729602" cy="707016"/>
          </a:xfrm>
          <a:prstGeom prst="rect">
            <a:avLst/>
          </a:prstGeom>
        </p:spPr>
      </p:pic>
      <p:cxnSp>
        <p:nvCxnSpPr>
          <p:cNvPr id="54" name="Straight Arrow Connector 53"/>
          <p:cNvCxnSpPr/>
          <p:nvPr/>
        </p:nvCxnSpPr>
        <p:spPr>
          <a:xfrm flipV="1">
            <a:off x="2555606" y="3556310"/>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6281589" y="2928894"/>
            <a:ext cx="1466230" cy="641137"/>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287377" y="3672919"/>
            <a:ext cx="1460442" cy="600417"/>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2665553" y="3458726"/>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5" name="Group 64"/>
          <p:cNvGrpSpPr/>
          <p:nvPr/>
        </p:nvGrpSpPr>
        <p:grpSpPr>
          <a:xfrm>
            <a:off x="3640573" y="4369643"/>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68" name="Group 67"/>
          <p:cNvGrpSpPr/>
          <p:nvPr/>
        </p:nvGrpSpPr>
        <p:grpSpPr>
          <a:xfrm>
            <a:off x="6106838" y="4909531"/>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1" name="Group 70"/>
          <p:cNvGrpSpPr/>
          <p:nvPr/>
        </p:nvGrpSpPr>
        <p:grpSpPr>
          <a:xfrm>
            <a:off x="6790290" y="3090244"/>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3200" dirty="0" smtClean="0">
                <a:solidFill>
                  <a:schemeClr val="bg2"/>
                </a:solidFill>
              </a:rPr>
              <a:t>SharePoint Hosted App</a:t>
            </a:r>
            <a:endParaRPr lang="en-US" dirty="0">
              <a:solidFill>
                <a:schemeClr val="bg2"/>
              </a:solidFill>
            </a:endParaRPr>
          </a:p>
        </p:txBody>
      </p:sp>
    </p:spTree>
    <p:extLst>
      <p:ext uri="{BB962C8B-B14F-4D97-AF65-F5344CB8AC3E}">
        <p14:creationId xmlns:p14="http://schemas.microsoft.com/office/powerpoint/2010/main" val="211355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c 51"/>
          <p:cNvSpPr/>
          <p:nvPr/>
        </p:nvSpPr>
        <p:spPr>
          <a:xfrm rot="6751527">
            <a:off x="5021452" y="4207344"/>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790695" y="3229944"/>
            <a:ext cx="973350" cy="890880"/>
          </a:xfrm>
          <a:prstGeom prst="rect">
            <a:avLst/>
          </a:prstGeom>
        </p:spPr>
      </p:pic>
      <p:grpSp>
        <p:nvGrpSpPr>
          <p:cNvPr id="30" name="Group 29"/>
          <p:cNvGrpSpPr/>
          <p:nvPr/>
        </p:nvGrpSpPr>
        <p:grpSpPr>
          <a:xfrm>
            <a:off x="3199683" y="2292783"/>
            <a:ext cx="2722081" cy="2413232"/>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2" name="Group 1"/>
          <p:cNvGrpSpPr/>
          <p:nvPr/>
        </p:nvGrpSpPr>
        <p:grpSpPr>
          <a:xfrm>
            <a:off x="7701061" y="1331945"/>
            <a:ext cx="3169853" cy="2450931"/>
            <a:chOff x="7156486" y="1592329"/>
            <a:chExt cx="3169853" cy="2450931"/>
          </a:xfrm>
        </p:grpSpPr>
        <p:grpSp>
          <p:nvGrpSpPr>
            <p:cNvPr id="32" name="Group 31"/>
            <p:cNvGrpSpPr/>
            <p:nvPr/>
          </p:nvGrpSpPr>
          <p:grpSpPr>
            <a:xfrm>
              <a:off x="7156486" y="1592329"/>
              <a:ext cx="3169853" cy="2189205"/>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p>
              <a:p>
                <a:pPr marL="285750" indent="-285750">
                  <a:buFont typeface="Arial" panose="020B0604020202020204" pitchFamily="34" charset="0"/>
                  <a:buChar char="•"/>
                </a:pPr>
                <a:r>
                  <a:rPr lang="en-US" sz="1200" dirty="0" smtClean="0">
                    <a:solidFill>
                      <a:srgbClr val="595959"/>
                    </a:solidFill>
                    <a:latin typeface="+mj-lt"/>
                  </a:rPr>
                  <a:t>Could be also on-premises SharePoint</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8765645" y="3380969"/>
              <a:ext cx="718751" cy="662291"/>
            </a:xfrm>
            <a:prstGeom prst="rect">
              <a:avLst/>
            </a:prstGeom>
          </p:spPr>
        </p:pic>
        <p:pic>
          <p:nvPicPr>
            <p:cNvPr id="38" name="Picture 37"/>
            <p:cNvPicPr>
              <a:picLocks noChangeAspect="1"/>
            </p:cNvPicPr>
            <p:nvPr/>
          </p:nvPicPr>
          <p:blipFill>
            <a:blip r:embed="rId9"/>
            <a:stretch>
              <a:fillRect/>
            </a:stretch>
          </p:blipFill>
          <p:spPr>
            <a:xfrm>
              <a:off x="9483298" y="3240409"/>
              <a:ext cx="651533" cy="574190"/>
            </a:xfrm>
            <a:prstGeom prst="rect">
              <a:avLst/>
            </a:prstGeom>
          </p:spPr>
        </p:pic>
      </p:grpSp>
      <p:pic>
        <p:nvPicPr>
          <p:cNvPr id="53" name="Picture 52"/>
          <p:cNvPicPr>
            <a:picLocks noChangeAspect="1"/>
          </p:cNvPicPr>
          <p:nvPr/>
        </p:nvPicPr>
        <p:blipFill>
          <a:blip r:embed="rId10"/>
          <a:stretch>
            <a:fillRect/>
          </a:stretch>
        </p:blipFill>
        <p:spPr>
          <a:xfrm>
            <a:off x="5556963" y="4413036"/>
            <a:ext cx="729602" cy="707016"/>
          </a:xfrm>
          <a:prstGeom prst="rect">
            <a:avLst/>
          </a:prstGeom>
        </p:spPr>
      </p:pic>
      <p:cxnSp>
        <p:nvCxnSpPr>
          <p:cNvPr id="54" name="Straight Arrow Connector 53"/>
          <p:cNvCxnSpPr/>
          <p:nvPr/>
        </p:nvCxnSpPr>
        <p:spPr>
          <a:xfrm flipV="1">
            <a:off x="1857515" y="3696010"/>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5583498" y="2713444"/>
            <a:ext cx="2016940" cy="99628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5589286" y="3812619"/>
            <a:ext cx="2011152" cy="8818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1967462" y="3598426"/>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5" name="Group 64"/>
          <p:cNvGrpSpPr/>
          <p:nvPr/>
        </p:nvGrpSpPr>
        <p:grpSpPr>
          <a:xfrm>
            <a:off x="2942482" y="4509343"/>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68" name="Group 67"/>
          <p:cNvGrpSpPr/>
          <p:nvPr/>
        </p:nvGrpSpPr>
        <p:grpSpPr>
          <a:xfrm>
            <a:off x="5408747" y="5049231"/>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1" name="Group 70"/>
          <p:cNvGrpSpPr/>
          <p:nvPr/>
        </p:nvGrpSpPr>
        <p:grpSpPr>
          <a:xfrm>
            <a:off x="6512016" y="2775106"/>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3200" dirty="0" smtClean="0">
                <a:solidFill>
                  <a:schemeClr val="bg2"/>
                </a:solidFill>
              </a:rPr>
              <a:t>Provider Hosted App</a:t>
            </a:r>
            <a:endParaRPr lang="en-US" dirty="0">
              <a:solidFill>
                <a:schemeClr val="bg2"/>
              </a:solidFill>
            </a:endParaRPr>
          </a:p>
        </p:txBody>
      </p:sp>
      <p:sp>
        <p:nvSpPr>
          <p:cNvPr id="42" name="Rectangle 41"/>
          <p:cNvSpPr/>
          <p:nvPr/>
        </p:nvSpPr>
        <p:spPr bwMode="auto">
          <a:xfrm>
            <a:off x="7701061" y="4169984"/>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Microsoft Azure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Provider hosted code is </a:t>
            </a:r>
            <a:br>
              <a:rPr lang="en-US" sz="1200" dirty="0" smtClean="0">
                <a:solidFill>
                  <a:srgbClr val="595959"/>
                </a:solidFill>
                <a:latin typeface="+mj-lt"/>
              </a:rPr>
            </a:br>
            <a:r>
              <a:rPr lang="en-US" sz="1200" dirty="0" smtClean="0">
                <a:solidFill>
                  <a:srgbClr val="595959"/>
                </a:solidFill>
                <a:latin typeface="+mj-lt"/>
              </a:rPr>
              <a:t>deployed as automated process to the cloud platform</a:t>
            </a:r>
          </a:p>
          <a:p>
            <a:pPr marL="285750" indent="-285750">
              <a:buFont typeface="Arial" panose="020B0604020202020204" pitchFamily="34" charset="0"/>
              <a:buChar char="•"/>
            </a:pPr>
            <a:r>
              <a:rPr lang="en-US" sz="1200" dirty="0" smtClean="0">
                <a:solidFill>
                  <a:srgbClr val="595959"/>
                </a:solidFill>
                <a:latin typeface="+mj-lt"/>
              </a:rPr>
              <a:t>Could be also on-premises or IAAS with private cloud setup</a:t>
            </a:r>
          </a:p>
          <a:p>
            <a:pPr marL="285750" indent="-285750">
              <a:buFont typeface="Arial" panose="020B0604020202020204" pitchFamily="34" charset="0"/>
              <a:buChar char="•"/>
            </a:pPr>
            <a:endParaRPr lang="en-US" sz="1200" i="1" dirty="0" smtClean="0">
              <a:solidFill>
                <a:srgbClr val="595959"/>
              </a:solidFill>
              <a:latin typeface="+mj-lt"/>
            </a:endParaRPr>
          </a:p>
          <a:p>
            <a:pPr marL="285750" indent="-285750">
              <a:buFont typeface="Arial" panose="020B0604020202020204" pitchFamily="34" charset="0"/>
              <a:buChar char="•"/>
            </a:pP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43" name="Picture 42"/>
          <p:cNvPicPr>
            <a:picLocks noChangeAspect="1"/>
          </p:cNvPicPr>
          <p:nvPr/>
        </p:nvPicPr>
        <p:blipFill>
          <a:blip r:embed="rId11"/>
          <a:stretch>
            <a:fillRect/>
          </a:stretch>
        </p:blipFill>
        <p:spPr>
          <a:xfrm>
            <a:off x="9582687" y="3858116"/>
            <a:ext cx="1036152" cy="885474"/>
          </a:xfrm>
          <a:prstGeom prst="rect">
            <a:avLst/>
          </a:prstGeom>
        </p:spPr>
      </p:pic>
      <p:grpSp>
        <p:nvGrpSpPr>
          <p:cNvPr id="44" name="Group 43"/>
          <p:cNvGrpSpPr>
            <a:grpSpLocks noChangeAspect="1"/>
          </p:cNvGrpSpPr>
          <p:nvPr/>
        </p:nvGrpSpPr>
        <p:grpSpPr>
          <a:xfrm>
            <a:off x="9499938" y="5539109"/>
            <a:ext cx="1143227" cy="792000"/>
            <a:chOff x="7197043" y="2950933"/>
            <a:chExt cx="1333184" cy="923598"/>
          </a:xfrm>
        </p:grpSpPr>
        <p:pic>
          <p:nvPicPr>
            <p:cNvPr id="46" name="Picture 45"/>
            <p:cNvPicPr>
              <a:picLocks noChangeAspect="1"/>
            </p:cNvPicPr>
            <p:nvPr/>
          </p:nvPicPr>
          <p:blipFill>
            <a:blip r:embed="rId12"/>
            <a:stretch>
              <a:fillRect/>
            </a:stretch>
          </p:blipFill>
          <p:spPr>
            <a:xfrm>
              <a:off x="7730412" y="2950933"/>
              <a:ext cx="431610" cy="370351"/>
            </a:xfrm>
            <a:prstGeom prst="rect">
              <a:avLst/>
            </a:prstGeom>
          </p:spPr>
        </p:pic>
        <p:pic>
          <p:nvPicPr>
            <p:cNvPr id="47" name="Picture 46"/>
            <p:cNvPicPr>
              <a:picLocks noChangeAspect="1"/>
            </p:cNvPicPr>
            <p:nvPr/>
          </p:nvPicPr>
          <p:blipFill>
            <a:blip r:embed="rId12"/>
            <a:stretch>
              <a:fillRect/>
            </a:stretch>
          </p:blipFill>
          <p:spPr>
            <a:xfrm>
              <a:off x="7946217" y="3070724"/>
              <a:ext cx="584010" cy="501120"/>
            </a:xfrm>
            <a:prstGeom prst="rect">
              <a:avLst/>
            </a:prstGeom>
          </p:spPr>
        </p:pic>
        <p:pic>
          <p:nvPicPr>
            <p:cNvPr id="56" name="Picture 55"/>
            <p:cNvPicPr>
              <a:picLocks noChangeAspect="1"/>
            </p:cNvPicPr>
            <p:nvPr/>
          </p:nvPicPr>
          <p:blipFill>
            <a:blip r:embed="rId13"/>
            <a:stretch>
              <a:fillRect/>
            </a:stretch>
          </p:blipFill>
          <p:spPr>
            <a:xfrm>
              <a:off x="7197043" y="3129811"/>
              <a:ext cx="799538" cy="744720"/>
            </a:xfrm>
            <a:prstGeom prst="rect">
              <a:avLst/>
            </a:prstGeom>
          </p:spPr>
        </p:pic>
      </p:grpSp>
      <p:grpSp>
        <p:nvGrpSpPr>
          <p:cNvPr id="58" name="Group 57"/>
          <p:cNvGrpSpPr/>
          <p:nvPr/>
        </p:nvGrpSpPr>
        <p:grpSpPr>
          <a:xfrm>
            <a:off x="6506088" y="4107124"/>
            <a:ext cx="514401" cy="514401"/>
            <a:chOff x="492" y="17985"/>
            <a:chExt cx="524853" cy="524853"/>
          </a:xfrm>
        </p:grpSpPr>
        <p:sp>
          <p:nvSpPr>
            <p:cNvPr id="60" name="Oval 5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spTree>
    <p:extLst>
      <p:ext uri="{BB962C8B-B14F-4D97-AF65-F5344CB8AC3E}">
        <p14:creationId xmlns:p14="http://schemas.microsoft.com/office/powerpoint/2010/main" val="1737009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45912902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Continuous Integration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Testing</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O365 Testing Considerations</a:t>
            </a:r>
            <a:endParaRPr lang="en-US" dirty="0"/>
          </a:p>
        </p:txBody>
      </p:sp>
      <p:sp>
        <p:nvSpPr>
          <p:cNvPr id="3" name="Text Placeholder 2"/>
          <p:cNvSpPr>
            <a:spLocks noGrp="1"/>
          </p:cNvSpPr>
          <p:nvPr>
            <p:ph type="body" sz="quarter" idx="10"/>
          </p:nvPr>
        </p:nvSpPr>
        <p:spPr>
          <a:prstGeom prst="rect">
            <a:avLst/>
          </a:prstGeom>
        </p:spPr>
        <p:txBody>
          <a:bodyPr/>
          <a:lstStyle/>
          <a:p>
            <a:pPr lvl="1"/>
            <a:r>
              <a:rPr lang="en-US" dirty="0" smtClean="0"/>
              <a:t>Tenants can be different versions</a:t>
            </a:r>
          </a:p>
          <a:p>
            <a:pPr lvl="1"/>
            <a:r>
              <a:rPr lang="en-US" dirty="0" smtClean="0"/>
              <a:t>APIs between versions will be subject to roll out schedules</a:t>
            </a:r>
          </a:p>
          <a:p>
            <a:pPr lvl="1"/>
            <a:r>
              <a:rPr lang="en-US" dirty="0" smtClean="0"/>
              <a:t>Testing environment should be in the same tenant as “production”</a:t>
            </a:r>
          </a:p>
          <a:p>
            <a:pPr lvl="1"/>
            <a:r>
              <a:rPr lang="en-US" dirty="0" smtClean="0"/>
              <a:t>App project and Web project are dependent and should be tested together</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512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Testing process in high level</a:t>
            </a:r>
            <a:endParaRPr lang="en-US" dirty="0"/>
          </a:p>
        </p:txBody>
      </p:sp>
      <p:pic>
        <p:nvPicPr>
          <p:cNvPr id="15" name="Picture 14"/>
          <p:cNvPicPr>
            <a:picLocks noChangeAspect="1"/>
          </p:cNvPicPr>
          <p:nvPr/>
        </p:nvPicPr>
        <p:blipFill>
          <a:blip r:embed="rId2"/>
          <a:stretch>
            <a:fillRect/>
          </a:stretch>
        </p:blipFill>
        <p:spPr>
          <a:xfrm>
            <a:off x="1567258" y="3325543"/>
            <a:ext cx="973350" cy="890880"/>
          </a:xfrm>
          <a:prstGeom prst="rect">
            <a:avLst/>
          </a:prstGeom>
        </p:spPr>
      </p:pic>
      <p:grpSp>
        <p:nvGrpSpPr>
          <p:cNvPr id="18" name="Group 17"/>
          <p:cNvGrpSpPr/>
          <p:nvPr/>
        </p:nvGrpSpPr>
        <p:grpSpPr>
          <a:xfrm>
            <a:off x="7297939" y="1233749"/>
            <a:ext cx="3169853" cy="2450931"/>
            <a:chOff x="7156486" y="1592329"/>
            <a:chExt cx="3169853" cy="2450931"/>
          </a:xfrm>
        </p:grpSpPr>
        <p:grpSp>
          <p:nvGrpSpPr>
            <p:cNvPr id="19" name="Group 18"/>
            <p:cNvGrpSpPr/>
            <p:nvPr/>
          </p:nvGrpSpPr>
          <p:grpSpPr>
            <a:xfrm>
              <a:off x="7156486" y="1592329"/>
              <a:ext cx="3169853" cy="2189205"/>
              <a:chOff x="7837904" y="2254976"/>
              <a:chExt cx="3169853" cy="2189205"/>
            </a:xfrm>
          </p:grpSpPr>
          <p:sp>
            <p:nvSpPr>
              <p:cNvPr id="22" name="Rectangle 2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p>
              <a:p>
                <a:pPr marL="285750" indent="-285750">
                  <a:buFont typeface="Arial" panose="020B0604020202020204" pitchFamily="34" charset="0"/>
                  <a:buChar char="•"/>
                </a:pPr>
                <a:r>
                  <a:rPr lang="en-US" sz="1200" dirty="0" smtClean="0">
                    <a:solidFill>
                      <a:srgbClr val="595959"/>
                    </a:solidFill>
                    <a:latin typeface="+mj-lt"/>
                  </a:rPr>
                  <a:t>Could be also on-premises SharePoint</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3" name="Picture 22"/>
              <p:cNvPicPr>
                <a:picLocks noChangeAspect="1"/>
              </p:cNvPicPr>
              <p:nvPr/>
            </p:nvPicPr>
            <p:blipFill>
              <a:blip r:embed="rId3"/>
              <a:stretch>
                <a:fillRect/>
              </a:stretch>
            </p:blipFill>
            <p:spPr>
              <a:xfrm>
                <a:off x="9719530" y="2254976"/>
                <a:ext cx="1288227" cy="801004"/>
              </a:xfrm>
              <a:prstGeom prst="rect">
                <a:avLst/>
              </a:prstGeom>
            </p:spPr>
          </p:pic>
        </p:grpSp>
        <p:pic>
          <p:nvPicPr>
            <p:cNvPr id="20" name="Picture 19"/>
            <p:cNvPicPr>
              <a:picLocks noChangeAspect="1"/>
            </p:cNvPicPr>
            <p:nvPr/>
          </p:nvPicPr>
          <p:blipFill>
            <a:blip r:embed="rId4"/>
            <a:stretch>
              <a:fillRect/>
            </a:stretch>
          </p:blipFill>
          <p:spPr>
            <a:xfrm>
              <a:off x="8765645" y="3380969"/>
              <a:ext cx="718751" cy="662291"/>
            </a:xfrm>
            <a:prstGeom prst="rect">
              <a:avLst/>
            </a:prstGeom>
          </p:spPr>
        </p:pic>
        <p:pic>
          <p:nvPicPr>
            <p:cNvPr id="21" name="Picture 20"/>
            <p:cNvPicPr>
              <a:picLocks noChangeAspect="1"/>
            </p:cNvPicPr>
            <p:nvPr/>
          </p:nvPicPr>
          <p:blipFill>
            <a:blip r:embed="rId5"/>
            <a:stretch>
              <a:fillRect/>
            </a:stretch>
          </p:blipFill>
          <p:spPr>
            <a:xfrm>
              <a:off x="9483298" y="3240409"/>
              <a:ext cx="651533" cy="574190"/>
            </a:xfrm>
            <a:prstGeom prst="rect">
              <a:avLst/>
            </a:prstGeom>
          </p:spPr>
        </p:pic>
      </p:grpSp>
      <p:grpSp>
        <p:nvGrpSpPr>
          <p:cNvPr id="31" name="Group 30"/>
          <p:cNvGrpSpPr/>
          <p:nvPr/>
        </p:nvGrpSpPr>
        <p:grpSpPr>
          <a:xfrm>
            <a:off x="7297939" y="3945517"/>
            <a:ext cx="2942104" cy="2472993"/>
            <a:chOff x="7701061" y="3858116"/>
            <a:chExt cx="2942104" cy="2472993"/>
          </a:xfrm>
        </p:grpSpPr>
        <p:sp>
          <p:nvSpPr>
            <p:cNvPr id="24" name="Rectangle 23"/>
            <p:cNvSpPr/>
            <p:nvPr/>
          </p:nvSpPr>
          <p:spPr bwMode="auto">
            <a:xfrm>
              <a:off x="7701061" y="4169984"/>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Microsoft Azure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Provider hosted code is </a:t>
              </a:r>
              <a:br>
                <a:rPr lang="en-US" sz="1200" dirty="0" smtClean="0">
                  <a:solidFill>
                    <a:srgbClr val="595959"/>
                  </a:solidFill>
                  <a:latin typeface="+mj-lt"/>
                </a:rPr>
              </a:br>
              <a:r>
                <a:rPr lang="en-US" sz="1200" dirty="0" smtClean="0">
                  <a:solidFill>
                    <a:srgbClr val="595959"/>
                  </a:solidFill>
                  <a:latin typeface="+mj-lt"/>
                </a:rPr>
                <a:t>deployed as automated process to the cloud platform</a:t>
              </a:r>
            </a:p>
            <a:p>
              <a:pPr marL="285750" indent="-285750">
                <a:buFont typeface="Arial" panose="020B0604020202020204" pitchFamily="34" charset="0"/>
                <a:buChar char="•"/>
              </a:pPr>
              <a:r>
                <a:rPr lang="en-US" sz="1200" dirty="0" smtClean="0">
                  <a:solidFill>
                    <a:srgbClr val="595959"/>
                  </a:solidFill>
                  <a:latin typeface="+mj-lt"/>
                </a:rPr>
                <a:t>Could be also on-premises or IAAS with private cloud setup</a:t>
              </a:r>
            </a:p>
            <a:p>
              <a:pPr marL="285750" indent="-285750">
                <a:buFont typeface="Arial" panose="020B0604020202020204" pitchFamily="34" charset="0"/>
                <a:buChar char="•"/>
              </a:pPr>
              <a:endParaRPr lang="en-US" sz="1200" i="1" dirty="0" smtClean="0">
                <a:solidFill>
                  <a:srgbClr val="595959"/>
                </a:solidFill>
                <a:latin typeface="+mj-lt"/>
              </a:endParaRPr>
            </a:p>
            <a:p>
              <a:pPr marL="285750" indent="-285750">
                <a:buFont typeface="Arial" panose="020B0604020202020204" pitchFamily="34" charset="0"/>
                <a:buChar char="•"/>
              </a:pP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5" name="Picture 24"/>
            <p:cNvPicPr>
              <a:picLocks noChangeAspect="1"/>
            </p:cNvPicPr>
            <p:nvPr/>
          </p:nvPicPr>
          <p:blipFill>
            <a:blip r:embed="rId6"/>
            <a:stretch>
              <a:fillRect/>
            </a:stretch>
          </p:blipFill>
          <p:spPr>
            <a:xfrm>
              <a:off x="9582687" y="3858116"/>
              <a:ext cx="1036152" cy="885474"/>
            </a:xfrm>
            <a:prstGeom prst="rect">
              <a:avLst/>
            </a:prstGeom>
          </p:spPr>
        </p:pic>
        <p:grpSp>
          <p:nvGrpSpPr>
            <p:cNvPr id="26" name="Group 25"/>
            <p:cNvGrpSpPr>
              <a:grpSpLocks noChangeAspect="1"/>
            </p:cNvGrpSpPr>
            <p:nvPr/>
          </p:nvGrpSpPr>
          <p:grpSpPr>
            <a:xfrm>
              <a:off x="9499938" y="5539109"/>
              <a:ext cx="1143227" cy="792000"/>
              <a:chOff x="7197043" y="2950933"/>
              <a:chExt cx="1333184" cy="923598"/>
            </a:xfrm>
          </p:grpSpPr>
          <p:pic>
            <p:nvPicPr>
              <p:cNvPr id="27" name="Picture 26"/>
              <p:cNvPicPr>
                <a:picLocks noChangeAspect="1"/>
              </p:cNvPicPr>
              <p:nvPr/>
            </p:nvPicPr>
            <p:blipFill>
              <a:blip r:embed="rId7"/>
              <a:stretch>
                <a:fillRect/>
              </a:stretch>
            </p:blipFill>
            <p:spPr>
              <a:xfrm>
                <a:off x="7730412" y="2950933"/>
                <a:ext cx="431610" cy="370351"/>
              </a:xfrm>
              <a:prstGeom prst="rect">
                <a:avLst/>
              </a:prstGeom>
            </p:spPr>
          </p:pic>
          <p:pic>
            <p:nvPicPr>
              <p:cNvPr id="28" name="Picture 27"/>
              <p:cNvPicPr>
                <a:picLocks noChangeAspect="1"/>
              </p:cNvPicPr>
              <p:nvPr/>
            </p:nvPicPr>
            <p:blipFill>
              <a:blip r:embed="rId7"/>
              <a:stretch>
                <a:fillRect/>
              </a:stretch>
            </p:blipFill>
            <p:spPr>
              <a:xfrm>
                <a:off x="7946217" y="3070724"/>
                <a:ext cx="584010" cy="501120"/>
              </a:xfrm>
              <a:prstGeom prst="rect">
                <a:avLst/>
              </a:prstGeom>
            </p:spPr>
          </p:pic>
          <p:pic>
            <p:nvPicPr>
              <p:cNvPr id="29" name="Picture 28"/>
              <p:cNvPicPr>
                <a:picLocks noChangeAspect="1"/>
              </p:cNvPicPr>
              <p:nvPr/>
            </p:nvPicPr>
            <p:blipFill>
              <a:blip r:embed="rId8"/>
              <a:stretch>
                <a:fillRect/>
              </a:stretch>
            </p:blipFill>
            <p:spPr>
              <a:xfrm>
                <a:off x="7197043" y="3129811"/>
                <a:ext cx="799538" cy="744720"/>
              </a:xfrm>
              <a:prstGeom prst="rect">
                <a:avLst/>
              </a:prstGeom>
            </p:spPr>
          </p:pic>
        </p:grpSp>
      </p:grpSp>
      <p:grpSp>
        <p:nvGrpSpPr>
          <p:cNvPr id="33" name="Group 32"/>
          <p:cNvGrpSpPr/>
          <p:nvPr/>
        </p:nvGrpSpPr>
        <p:grpSpPr>
          <a:xfrm>
            <a:off x="3562993" y="2924441"/>
            <a:ext cx="2069032" cy="1672928"/>
            <a:chOff x="3179535" y="3182266"/>
            <a:chExt cx="2069032" cy="1672928"/>
          </a:xfrm>
        </p:grpSpPr>
        <p:sp>
          <p:nvSpPr>
            <p:cNvPr id="16" name="Arc 15"/>
            <p:cNvSpPr/>
            <p:nvPr/>
          </p:nvSpPr>
          <p:spPr>
            <a:xfrm rot="6751527">
              <a:off x="3983454" y="3942486"/>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grpSp>
          <p:nvGrpSpPr>
            <p:cNvPr id="14" name="Group 13"/>
            <p:cNvGrpSpPr/>
            <p:nvPr/>
          </p:nvGrpSpPr>
          <p:grpSpPr>
            <a:xfrm>
              <a:off x="3654153" y="3422626"/>
              <a:ext cx="914354" cy="871028"/>
              <a:chOff x="5653547" y="3657295"/>
              <a:chExt cx="914354" cy="871028"/>
            </a:xfrm>
          </p:grpSpPr>
          <p:grpSp>
            <p:nvGrpSpPr>
              <p:cNvPr id="9" name="Group 8"/>
              <p:cNvGrpSpPr/>
              <p:nvPr/>
            </p:nvGrpSpPr>
            <p:grpSpPr>
              <a:xfrm>
                <a:off x="5653547" y="3657295"/>
                <a:ext cx="914354" cy="871028"/>
                <a:chOff x="5029200" y="4493243"/>
                <a:chExt cx="1388192" cy="1270026"/>
              </a:xfrm>
            </p:grpSpPr>
            <p:grpSp>
              <p:nvGrpSpPr>
                <p:cNvPr id="10" name="Group 9"/>
                <p:cNvGrpSpPr/>
                <p:nvPr/>
              </p:nvGrpSpPr>
              <p:grpSpPr>
                <a:xfrm>
                  <a:off x="5029200" y="4896805"/>
                  <a:ext cx="1227510" cy="866464"/>
                  <a:chOff x="5332478" y="4896807"/>
                  <a:chExt cx="924232" cy="973700"/>
                </a:xfrm>
              </p:grpSpPr>
              <p:sp>
                <p:nvSpPr>
                  <p:cNvPr id="12" name="Rectangle 11"/>
                  <p:cNvSpPr/>
                  <p:nvPr/>
                </p:nvSpPr>
                <p:spPr bwMode="auto">
                  <a:xfrm>
                    <a:off x="5332478" y="5002589"/>
                    <a:ext cx="924232" cy="867918"/>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a:solidFill>
                        <a:schemeClr val="tx1">
                          <a:lumMod val="65000"/>
                          <a:lumOff val="35000"/>
                        </a:schemeClr>
                      </a:solidFill>
                      <a:latin typeface="Segoe UI" pitchFamily="34" charset="0"/>
                    </a:endParaRPr>
                  </a:p>
                </p:txBody>
              </p:sp>
              <p:sp>
                <p:nvSpPr>
                  <p:cNvPr id="13" name="Rectangle 12"/>
                  <p:cNvSpPr/>
                  <p:nvPr/>
                </p:nvSpPr>
                <p:spPr bwMode="auto">
                  <a:xfrm>
                    <a:off x="5332478" y="4896807"/>
                    <a:ext cx="924232" cy="139346"/>
                  </a:xfrm>
                  <a:prstGeom prst="rect">
                    <a:avLst/>
                  </a:prstGeom>
                  <a:solidFill>
                    <a:schemeClr val="bg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Box 10"/>
                <p:cNvSpPr txBox="1"/>
                <p:nvPr/>
              </p:nvSpPr>
              <p:spPr>
                <a:xfrm>
                  <a:off x="5810173" y="4493243"/>
                  <a:ext cx="607219" cy="615554"/>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grpSp>
          <p:grpSp>
            <p:nvGrpSpPr>
              <p:cNvPr id="8" name="Group 7"/>
              <p:cNvGrpSpPr/>
              <p:nvPr/>
            </p:nvGrpSpPr>
            <p:grpSpPr>
              <a:xfrm>
                <a:off x="5806625" y="3998631"/>
                <a:ext cx="502361" cy="498983"/>
                <a:chOff x="3730096" y="3530355"/>
                <a:chExt cx="502361" cy="498983"/>
              </a:xfrm>
              <a:solidFill>
                <a:schemeClr val="tx1">
                  <a:lumMod val="75000"/>
                  <a:lumOff val="25000"/>
                </a:schemeClr>
              </a:solidFill>
            </p:grpSpPr>
            <p:sp>
              <p:nvSpPr>
                <p:cNvPr id="5" name="Freeform 48"/>
                <p:cNvSpPr>
                  <a:spLocks/>
                </p:cNvSpPr>
                <p:nvPr/>
              </p:nvSpPr>
              <p:spPr bwMode="black">
                <a:xfrm>
                  <a:off x="3825373" y="3622360"/>
                  <a:ext cx="88779" cy="89839"/>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sp>
              <p:nvSpPr>
                <p:cNvPr id="6" name="Freeform 49"/>
                <p:cNvSpPr>
                  <a:spLocks noEditPoints="1"/>
                </p:cNvSpPr>
                <p:nvPr/>
              </p:nvSpPr>
              <p:spPr bwMode="black">
                <a:xfrm>
                  <a:off x="3730096" y="3530355"/>
                  <a:ext cx="502361" cy="498983"/>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sp>
              <p:nvSpPr>
                <p:cNvPr id="7" name="Freeform 50"/>
                <p:cNvSpPr>
                  <a:spLocks noEditPoints="1"/>
                </p:cNvSpPr>
                <p:nvPr/>
              </p:nvSpPr>
              <p:spPr bwMode="black">
                <a:xfrm>
                  <a:off x="3891417" y="3747916"/>
                  <a:ext cx="296652" cy="238126"/>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grpSp>
        </p:grpSp>
        <p:pic>
          <p:nvPicPr>
            <p:cNvPr id="17" name="Picture 16"/>
            <p:cNvPicPr>
              <a:picLocks noChangeAspect="1"/>
            </p:cNvPicPr>
            <p:nvPr/>
          </p:nvPicPr>
          <p:blipFill>
            <a:blip r:embed="rId9"/>
            <a:stretch>
              <a:fillRect/>
            </a:stretch>
          </p:blipFill>
          <p:spPr>
            <a:xfrm>
              <a:off x="4518965" y="4148178"/>
              <a:ext cx="729602" cy="707016"/>
            </a:xfrm>
            <a:prstGeom prst="rect">
              <a:avLst/>
            </a:prstGeom>
          </p:spPr>
        </p:pic>
        <p:sp>
          <p:nvSpPr>
            <p:cNvPr id="32" name="TextBox 31"/>
            <p:cNvSpPr txBox="1"/>
            <p:nvPr/>
          </p:nvSpPr>
          <p:spPr>
            <a:xfrm>
              <a:off x="3179535" y="3182266"/>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Execute Tests</a:t>
              </a:r>
              <a:endParaRPr lang="en-US" sz="1600" spc="0" dirty="0">
                <a:solidFill>
                  <a:schemeClr val="tx1">
                    <a:lumMod val="75000"/>
                    <a:lumOff val="25000"/>
                  </a:schemeClr>
                </a:solidFill>
              </a:endParaRPr>
            </a:p>
          </p:txBody>
        </p:sp>
      </p:grpSp>
      <p:cxnSp>
        <p:nvCxnSpPr>
          <p:cNvPr id="34" name="Straight Arrow Connector 33"/>
          <p:cNvCxnSpPr/>
          <p:nvPr/>
        </p:nvCxnSpPr>
        <p:spPr>
          <a:xfrm flipV="1">
            <a:off x="2592208" y="3770982"/>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p:nvPr/>
        </p:nvCxnSpPr>
        <p:spPr>
          <a:xfrm flipV="1">
            <a:off x="5332272" y="2511501"/>
            <a:ext cx="1855109" cy="111337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a:off x="5370176" y="3755628"/>
            <a:ext cx="1817205" cy="721864"/>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rot="19719087">
            <a:off x="5233958" y="2846185"/>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sp>
        <p:nvSpPr>
          <p:cNvPr id="46" name="TextBox 45"/>
          <p:cNvSpPr txBox="1"/>
          <p:nvPr/>
        </p:nvSpPr>
        <p:spPr>
          <a:xfrm rot="1304366">
            <a:off x="5317974" y="3836567"/>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grpSp>
        <p:nvGrpSpPr>
          <p:cNvPr id="47" name="Group 46"/>
          <p:cNvGrpSpPr/>
          <p:nvPr/>
        </p:nvGrpSpPr>
        <p:grpSpPr>
          <a:xfrm>
            <a:off x="1175220" y="4000184"/>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50" name="Group 49"/>
          <p:cNvGrpSpPr/>
          <p:nvPr/>
        </p:nvGrpSpPr>
        <p:grpSpPr>
          <a:xfrm>
            <a:off x="3697042" y="3998706"/>
            <a:ext cx="514401" cy="514401"/>
            <a:chOff x="492" y="17985"/>
            <a:chExt cx="524853" cy="524853"/>
          </a:xfrm>
        </p:grpSpPr>
        <p:sp>
          <p:nvSpPr>
            <p:cNvPr id="51" name="Oval 5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53" name="Group 52"/>
          <p:cNvGrpSpPr/>
          <p:nvPr/>
        </p:nvGrpSpPr>
        <p:grpSpPr>
          <a:xfrm>
            <a:off x="7078224" y="3177528"/>
            <a:ext cx="514401" cy="514401"/>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56" name="Group 55"/>
          <p:cNvGrpSpPr/>
          <p:nvPr/>
        </p:nvGrpSpPr>
        <p:grpSpPr>
          <a:xfrm>
            <a:off x="7077019" y="5894285"/>
            <a:ext cx="514401" cy="514401"/>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320597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Testing with multiple environments</a:t>
            </a:r>
            <a:endParaRPr lang="en-US" dirty="0"/>
          </a:p>
        </p:txBody>
      </p:sp>
      <p:grpSp>
        <p:nvGrpSpPr>
          <p:cNvPr id="18" name="Group 17"/>
          <p:cNvGrpSpPr/>
          <p:nvPr/>
        </p:nvGrpSpPr>
        <p:grpSpPr>
          <a:xfrm>
            <a:off x="7531299" y="1403966"/>
            <a:ext cx="3169853" cy="2177758"/>
            <a:chOff x="7156486" y="1592329"/>
            <a:chExt cx="3169853" cy="2177758"/>
          </a:xfrm>
        </p:grpSpPr>
        <p:grpSp>
          <p:nvGrpSpPr>
            <p:cNvPr id="19" name="Group 18"/>
            <p:cNvGrpSpPr/>
            <p:nvPr/>
          </p:nvGrpSpPr>
          <p:grpSpPr>
            <a:xfrm>
              <a:off x="7156486" y="1592329"/>
              <a:ext cx="3169853" cy="1949097"/>
              <a:chOff x="7837904" y="2254976"/>
              <a:chExt cx="3169853" cy="1949097"/>
            </a:xfrm>
          </p:grpSpPr>
          <p:sp>
            <p:nvSpPr>
              <p:cNvPr id="22" name="Rectangle 21"/>
              <p:cNvSpPr/>
              <p:nvPr/>
            </p:nvSpPr>
            <p:spPr bwMode="auto">
              <a:xfrm>
                <a:off x="7837904" y="2550080"/>
                <a:ext cx="2525740" cy="165399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Integration testing</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Isolated separate tenant </a:t>
                </a:r>
                <a:br>
                  <a:rPr lang="en-US" sz="1200" dirty="0" smtClean="0">
                    <a:solidFill>
                      <a:srgbClr val="595959"/>
                    </a:solidFill>
                    <a:latin typeface="+mj-lt"/>
                  </a:rPr>
                </a:br>
                <a:r>
                  <a:rPr lang="en-US" sz="1200" dirty="0" smtClean="0">
                    <a:solidFill>
                      <a:srgbClr val="595959"/>
                    </a:solidFill>
                    <a:latin typeface="+mj-lt"/>
                  </a:rPr>
                  <a:t>or site collection depending on the app specifics</a:t>
                </a:r>
              </a:p>
              <a:p>
                <a:pPr marL="285750" indent="-285750">
                  <a:buFont typeface="Arial" panose="020B0604020202020204" pitchFamily="34" charset="0"/>
                  <a:buChar char="•"/>
                </a:pPr>
                <a:r>
                  <a:rPr lang="en-US" sz="1200" dirty="0" smtClean="0">
                    <a:solidFill>
                      <a:srgbClr val="595959"/>
                    </a:solidFill>
                    <a:latin typeface="+mj-lt"/>
                  </a:rPr>
                  <a:t>For frequent automated testing </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3" name="Picture 22"/>
              <p:cNvPicPr>
                <a:picLocks noChangeAspect="1"/>
              </p:cNvPicPr>
              <p:nvPr/>
            </p:nvPicPr>
            <p:blipFill>
              <a:blip r:embed="rId2"/>
              <a:stretch>
                <a:fillRect/>
              </a:stretch>
            </p:blipFill>
            <p:spPr>
              <a:xfrm>
                <a:off x="9719530" y="2254976"/>
                <a:ext cx="1288227" cy="801004"/>
              </a:xfrm>
              <a:prstGeom prst="rect">
                <a:avLst/>
              </a:prstGeom>
            </p:spPr>
          </p:pic>
        </p:grpSp>
        <p:pic>
          <p:nvPicPr>
            <p:cNvPr id="20" name="Picture 19"/>
            <p:cNvPicPr>
              <a:picLocks noChangeAspect="1"/>
            </p:cNvPicPr>
            <p:nvPr/>
          </p:nvPicPr>
          <p:blipFill>
            <a:blip r:embed="rId3"/>
            <a:stretch>
              <a:fillRect/>
            </a:stretch>
          </p:blipFill>
          <p:spPr>
            <a:xfrm>
              <a:off x="8749364" y="3107796"/>
              <a:ext cx="718751" cy="662291"/>
            </a:xfrm>
            <a:prstGeom prst="rect">
              <a:avLst/>
            </a:prstGeom>
          </p:spPr>
        </p:pic>
        <p:pic>
          <p:nvPicPr>
            <p:cNvPr id="21" name="Picture 20"/>
            <p:cNvPicPr>
              <a:picLocks noChangeAspect="1"/>
            </p:cNvPicPr>
            <p:nvPr/>
          </p:nvPicPr>
          <p:blipFill>
            <a:blip r:embed="rId4"/>
            <a:stretch>
              <a:fillRect/>
            </a:stretch>
          </p:blipFill>
          <p:spPr>
            <a:xfrm>
              <a:off x="9467017" y="2967236"/>
              <a:ext cx="651533" cy="574190"/>
            </a:xfrm>
            <a:prstGeom prst="rect">
              <a:avLst/>
            </a:prstGeom>
          </p:spPr>
        </p:pic>
      </p:grpSp>
      <p:cxnSp>
        <p:nvCxnSpPr>
          <p:cNvPr id="35" name="Straight Arrow Connector 34"/>
          <p:cNvCxnSpPr/>
          <p:nvPr/>
        </p:nvCxnSpPr>
        <p:spPr>
          <a:xfrm flipV="1">
            <a:off x="5324157" y="2668346"/>
            <a:ext cx="2110089" cy="729145"/>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a:off x="5324157" y="4637885"/>
            <a:ext cx="1991043" cy="4073"/>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rot="20433611">
            <a:off x="5384880" y="2811998"/>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sp>
        <p:nvSpPr>
          <p:cNvPr id="46" name="TextBox 45"/>
          <p:cNvSpPr txBox="1"/>
          <p:nvPr/>
        </p:nvSpPr>
        <p:spPr>
          <a:xfrm>
            <a:off x="5285647" y="4376275"/>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grpSp>
        <p:nvGrpSpPr>
          <p:cNvPr id="37" name="Group 36"/>
          <p:cNvGrpSpPr/>
          <p:nvPr/>
        </p:nvGrpSpPr>
        <p:grpSpPr>
          <a:xfrm>
            <a:off x="1168087" y="2064719"/>
            <a:ext cx="2722081" cy="2413232"/>
            <a:chOff x="4425816" y="2952572"/>
            <a:chExt cx="2722081" cy="2413232"/>
          </a:xfrm>
        </p:grpSpPr>
        <p:sp>
          <p:nvSpPr>
            <p:cNvPr id="39" name="Rectangle 38"/>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40" name="Group 39"/>
            <p:cNvGrpSpPr/>
            <p:nvPr/>
          </p:nvGrpSpPr>
          <p:grpSpPr>
            <a:xfrm>
              <a:off x="5785468" y="2952572"/>
              <a:ext cx="1362429" cy="1069299"/>
              <a:chOff x="2965442" y="2096688"/>
              <a:chExt cx="1651464" cy="1374851"/>
            </a:xfrm>
          </p:grpSpPr>
          <p:pic>
            <p:nvPicPr>
              <p:cNvPr id="41" name="Picture 40"/>
              <p:cNvPicPr>
                <a:picLocks noChangeAspect="1"/>
              </p:cNvPicPr>
              <p:nvPr/>
            </p:nvPicPr>
            <p:blipFill>
              <a:blip r:embed="rId5"/>
              <a:stretch>
                <a:fillRect/>
              </a:stretch>
            </p:blipFill>
            <p:spPr>
              <a:xfrm>
                <a:off x="2965442" y="2096688"/>
                <a:ext cx="1651464" cy="1029891"/>
              </a:xfrm>
              <a:prstGeom prst="rect">
                <a:avLst/>
              </a:prstGeom>
            </p:spPr>
          </p:pic>
          <p:pic>
            <p:nvPicPr>
              <p:cNvPr id="42" name="Picture 41"/>
              <p:cNvPicPr>
                <a:picLocks noChangeAspect="1"/>
              </p:cNvPicPr>
              <p:nvPr/>
            </p:nvPicPr>
            <p:blipFill>
              <a:blip r:embed="rId6"/>
              <a:stretch>
                <a:fillRect/>
              </a:stretch>
            </p:blipFill>
            <p:spPr>
              <a:xfrm>
                <a:off x="3474113" y="2716835"/>
                <a:ext cx="406968" cy="754704"/>
              </a:xfrm>
              <a:prstGeom prst="rect">
                <a:avLst/>
              </a:prstGeom>
            </p:spPr>
          </p:pic>
          <p:pic>
            <p:nvPicPr>
              <p:cNvPr id="44" name="Picture 43"/>
              <p:cNvPicPr>
                <a:picLocks noChangeAspect="1"/>
              </p:cNvPicPr>
              <p:nvPr/>
            </p:nvPicPr>
            <p:blipFill>
              <a:blip r:embed="rId7"/>
              <a:stretch>
                <a:fillRect/>
              </a:stretch>
            </p:blipFill>
            <p:spPr>
              <a:xfrm>
                <a:off x="3716925" y="2502037"/>
                <a:ext cx="700078" cy="901070"/>
              </a:xfrm>
              <a:prstGeom prst="rect">
                <a:avLst/>
              </a:prstGeom>
            </p:spPr>
          </p:pic>
        </p:grpSp>
      </p:grpSp>
      <p:grpSp>
        <p:nvGrpSpPr>
          <p:cNvPr id="48" name="Group 47"/>
          <p:cNvGrpSpPr/>
          <p:nvPr/>
        </p:nvGrpSpPr>
        <p:grpSpPr>
          <a:xfrm>
            <a:off x="7531299" y="3845238"/>
            <a:ext cx="3169853" cy="2455031"/>
            <a:chOff x="7156486" y="1592329"/>
            <a:chExt cx="3169853" cy="2455031"/>
          </a:xfrm>
        </p:grpSpPr>
        <p:grpSp>
          <p:nvGrpSpPr>
            <p:cNvPr id="49" name="Group 48"/>
            <p:cNvGrpSpPr/>
            <p:nvPr/>
          </p:nvGrpSpPr>
          <p:grpSpPr>
            <a:xfrm>
              <a:off x="7156486" y="1592329"/>
              <a:ext cx="3169853" cy="2183075"/>
              <a:chOff x="7837904" y="2254976"/>
              <a:chExt cx="3169853" cy="2183075"/>
            </a:xfrm>
          </p:grpSpPr>
          <p:sp>
            <p:nvSpPr>
              <p:cNvPr id="52" name="Rectangle 51"/>
              <p:cNvSpPr/>
              <p:nvPr/>
            </p:nvSpPr>
            <p:spPr bwMode="auto">
              <a:xfrm>
                <a:off x="7837904" y="2550081"/>
                <a:ext cx="2525740" cy="188797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User acceptance /</a:t>
                </a:r>
                <a:br>
                  <a:rPr lang="en-US" dirty="0" smtClean="0">
                    <a:solidFill>
                      <a:srgbClr val="595959"/>
                    </a:solidFill>
                    <a:latin typeface="+mj-lt"/>
                  </a:rPr>
                </a:br>
                <a:r>
                  <a:rPr lang="en-US" dirty="0" smtClean="0">
                    <a:solidFill>
                      <a:srgbClr val="595959"/>
                    </a:solidFill>
                    <a:latin typeface="+mj-lt"/>
                  </a:rPr>
                  <a:t>Quality assurance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Isolated separate tenant </a:t>
                </a:r>
                <a:br>
                  <a:rPr lang="en-US" sz="1200" dirty="0" smtClean="0">
                    <a:solidFill>
                      <a:srgbClr val="595959"/>
                    </a:solidFill>
                    <a:latin typeface="+mj-lt"/>
                  </a:rPr>
                </a:br>
                <a:r>
                  <a:rPr lang="en-US" sz="1200" dirty="0" smtClean="0">
                    <a:solidFill>
                      <a:srgbClr val="595959"/>
                    </a:solidFill>
                    <a:latin typeface="+mj-lt"/>
                  </a:rPr>
                  <a:t>or site collection depending on the app specifics</a:t>
                </a:r>
              </a:p>
              <a:p>
                <a:pPr marL="285750" indent="-285750">
                  <a:buFont typeface="Arial" panose="020B0604020202020204" pitchFamily="34" charset="0"/>
                  <a:buChar char="•"/>
                </a:pPr>
                <a:r>
                  <a:rPr lang="en-US" sz="1200" dirty="0" smtClean="0">
                    <a:solidFill>
                      <a:srgbClr val="595959"/>
                    </a:solidFill>
                    <a:latin typeface="+mj-lt"/>
                  </a:rPr>
                  <a:t>For user acceptance before production usage</a:t>
                </a:r>
                <a:endParaRPr lang="en-US" dirty="0">
                  <a:solidFill>
                    <a:srgbClr val="595959"/>
                  </a:solidFill>
                  <a:latin typeface="+mj-lt"/>
                </a:endParaRPr>
              </a:p>
            </p:txBody>
          </p:sp>
          <p:pic>
            <p:nvPicPr>
              <p:cNvPr id="53" name="Picture 52"/>
              <p:cNvPicPr>
                <a:picLocks noChangeAspect="1"/>
              </p:cNvPicPr>
              <p:nvPr/>
            </p:nvPicPr>
            <p:blipFill>
              <a:blip r:embed="rId2"/>
              <a:stretch>
                <a:fillRect/>
              </a:stretch>
            </p:blipFill>
            <p:spPr>
              <a:xfrm>
                <a:off x="9719530" y="2254976"/>
                <a:ext cx="1288227" cy="801004"/>
              </a:xfrm>
              <a:prstGeom prst="rect">
                <a:avLst/>
              </a:prstGeom>
            </p:spPr>
          </p:pic>
        </p:grpSp>
        <p:pic>
          <p:nvPicPr>
            <p:cNvPr id="50" name="Picture 49"/>
            <p:cNvPicPr>
              <a:picLocks noChangeAspect="1"/>
            </p:cNvPicPr>
            <p:nvPr/>
          </p:nvPicPr>
          <p:blipFill>
            <a:blip r:embed="rId3"/>
            <a:stretch>
              <a:fillRect/>
            </a:stretch>
          </p:blipFill>
          <p:spPr>
            <a:xfrm>
              <a:off x="8754976" y="3385069"/>
              <a:ext cx="718751" cy="662291"/>
            </a:xfrm>
            <a:prstGeom prst="rect">
              <a:avLst/>
            </a:prstGeom>
          </p:spPr>
        </p:pic>
        <p:pic>
          <p:nvPicPr>
            <p:cNvPr id="51" name="Picture 50"/>
            <p:cNvPicPr>
              <a:picLocks noChangeAspect="1"/>
            </p:cNvPicPr>
            <p:nvPr/>
          </p:nvPicPr>
          <p:blipFill>
            <a:blip r:embed="rId4"/>
            <a:stretch>
              <a:fillRect/>
            </a:stretch>
          </p:blipFill>
          <p:spPr>
            <a:xfrm>
              <a:off x="9472629" y="3244509"/>
              <a:ext cx="651533" cy="574190"/>
            </a:xfrm>
            <a:prstGeom prst="rect">
              <a:avLst/>
            </a:prstGeom>
          </p:spPr>
        </p:pic>
      </p:grpSp>
      <p:grpSp>
        <p:nvGrpSpPr>
          <p:cNvPr id="3" name="Group 2"/>
          <p:cNvGrpSpPr/>
          <p:nvPr/>
        </p:nvGrpSpPr>
        <p:grpSpPr>
          <a:xfrm>
            <a:off x="3744015" y="3080795"/>
            <a:ext cx="1869595" cy="965253"/>
            <a:chOff x="3124914" y="3495183"/>
            <a:chExt cx="1869595" cy="965253"/>
          </a:xfrm>
        </p:grpSpPr>
        <p:pic>
          <p:nvPicPr>
            <p:cNvPr id="47" name="Picture 46"/>
            <p:cNvPicPr>
              <a:picLocks noChangeAspect="1"/>
            </p:cNvPicPr>
            <p:nvPr/>
          </p:nvPicPr>
          <p:blipFill>
            <a:blip r:embed="rId8"/>
            <a:stretch>
              <a:fillRect/>
            </a:stretch>
          </p:blipFill>
          <p:spPr>
            <a:xfrm>
              <a:off x="3720462" y="3495183"/>
              <a:ext cx="472770" cy="570720"/>
            </a:xfrm>
            <a:prstGeom prst="rect">
              <a:avLst/>
            </a:prstGeom>
          </p:spPr>
        </p:pic>
        <p:pic>
          <p:nvPicPr>
            <p:cNvPr id="45" name="Picture 44"/>
            <p:cNvPicPr>
              <a:picLocks noChangeAspect="1"/>
            </p:cNvPicPr>
            <p:nvPr/>
          </p:nvPicPr>
          <p:blipFill>
            <a:blip r:embed="rId9"/>
            <a:stretch>
              <a:fillRect/>
            </a:stretch>
          </p:blipFill>
          <p:spPr>
            <a:xfrm>
              <a:off x="4028816" y="3685067"/>
              <a:ext cx="498735" cy="499273"/>
            </a:xfrm>
            <a:prstGeom prst="rect">
              <a:avLst/>
            </a:prstGeom>
          </p:spPr>
        </p:pic>
        <p:sp>
          <p:nvSpPr>
            <p:cNvPr id="54" name="TextBox 53"/>
            <p:cNvSpPr txBox="1"/>
            <p:nvPr/>
          </p:nvSpPr>
          <p:spPr>
            <a:xfrm>
              <a:off x="3124914" y="4121882"/>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Build definition</a:t>
              </a:r>
              <a:endParaRPr lang="en-US" sz="1600" spc="0" dirty="0">
                <a:solidFill>
                  <a:schemeClr val="tx1">
                    <a:lumMod val="75000"/>
                    <a:lumOff val="25000"/>
                  </a:schemeClr>
                </a:solidFill>
              </a:endParaRPr>
            </a:p>
          </p:txBody>
        </p:sp>
      </p:grpSp>
      <p:grpSp>
        <p:nvGrpSpPr>
          <p:cNvPr id="2" name="Group 1"/>
          <p:cNvGrpSpPr/>
          <p:nvPr/>
        </p:nvGrpSpPr>
        <p:grpSpPr>
          <a:xfrm>
            <a:off x="3744015" y="4206767"/>
            <a:ext cx="1869595" cy="1084282"/>
            <a:chOff x="3124914" y="4654435"/>
            <a:chExt cx="1869595" cy="1084282"/>
          </a:xfrm>
        </p:grpSpPr>
        <p:pic>
          <p:nvPicPr>
            <p:cNvPr id="36" name="Picture 35"/>
            <p:cNvPicPr>
              <a:picLocks noChangeAspect="1"/>
            </p:cNvPicPr>
            <p:nvPr/>
          </p:nvPicPr>
          <p:blipFill>
            <a:blip r:embed="rId10"/>
            <a:stretch>
              <a:fillRect/>
            </a:stretch>
          </p:blipFill>
          <p:spPr>
            <a:xfrm>
              <a:off x="3650144" y="4654435"/>
              <a:ext cx="898188" cy="870383"/>
            </a:xfrm>
            <a:prstGeom prst="rect">
              <a:avLst/>
            </a:prstGeom>
          </p:spPr>
        </p:pic>
        <p:sp>
          <p:nvSpPr>
            <p:cNvPr id="55" name="TextBox 54"/>
            <p:cNvSpPr txBox="1"/>
            <p:nvPr/>
          </p:nvSpPr>
          <p:spPr>
            <a:xfrm>
              <a:off x="3124914" y="5400163"/>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Release manager</a:t>
              </a:r>
              <a:endParaRPr lang="en-US" sz="1600" spc="0" dirty="0">
                <a:solidFill>
                  <a:schemeClr val="tx1">
                    <a:lumMod val="75000"/>
                    <a:lumOff val="25000"/>
                  </a:schemeClr>
                </a:solidFill>
              </a:endParaRPr>
            </a:p>
          </p:txBody>
        </p:sp>
      </p:grpSp>
      <p:cxnSp>
        <p:nvCxnSpPr>
          <p:cNvPr id="62" name="Straight Arrow Connector 61"/>
          <p:cNvCxnSpPr/>
          <p:nvPr/>
        </p:nvCxnSpPr>
        <p:spPr>
          <a:xfrm>
            <a:off x="3526498" y="3397491"/>
            <a:ext cx="654461" cy="0"/>
          </a:xfrm>
          <a:prstGeom prst="straightConnector1">
            <a:avLst/>
          </a:prstGeom>
          <a:ln w="31750">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a:off x="3526498" y="4245740"/>
            <a:ext cx="696631" cy="372927"/>
          </a:xfrm>
          <a:prstGeom prst="straightConnector1">
            <a:avLst/>
          </a:prstGeom>
          <a:ln w="31750">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9" name="Group 68"/>
          <p:cNvGrpSpPr/>
          <p:nvPr/>
        </p:nvGrpSpPr>
        <p:grpSpPr>
          <a:xfrm>
            <a:off x="875998" y="4253078"/>
            <a:ext cx="514401" cy="514401"/>
            <a:chOff x="492" y="17985"/>
            <a:chExt cx="524853" cy="524853"/>
          </a:xfrm>
        </p:grpSpPr>
        <p:sp>
          <p:nvSpPr>
            <p:cNvPr id="70" name="Oval 6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72" name="Group 71"/>
          <p:cNvGrpSpPr/>
          <p:nvPr/>
        </p:nvGrpSpPr>
        <p:grpSpPr>
          <a:xfrm>
            <a:off x="4035270" y="2685602"/>
            <a:ext cx="514401" cy="514401"/>
            <a:chOff x="492" y="17985"/>
            <a:chExt cx="524853" cy="524853"/>
          </a:xfrm>
        </p:grpSpPr>
        <p:sp>
          <p:nvSpPr>
            <p:cNvPr id="73" name="Oval 7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75" name="Group 74"/>
          <p:cNvGrpSpPr/>
          <p:nvPr/>
        </p:nvGrpSpPr>
        <p:grpSpPr>
          <a:xfrm>
            <a:off x="4056452" y="5209714"/>
            <a:ext cx="514401" cy="514401"/>
            <a:chOff x="492" y="17985"/>
            <a:chExt cx="524853" cy="524853"/>
          </a:xfrm>
        </p:grpSpPr>
        <p:sp>
          <p:nvSpPr>
            <p:cNvPr id="76" name="Oval 7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grpSp>
        <p:nvGrpSpPr>
          <p:cNvPr id="78" name="Group 77"/>
          <p:cNvGrpSpPr/>
          <p:nvPr/>
        </p:nvGrpSpPr>
        <p:grpSpPr>
          <a:xfrm>
            <a:off x="7320336" y="3130822"/>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81" name="Group 80"/>
          <p:cNvGrpSpPr/>
          <p:nvPr/>
        </p:nvGrpSpPr>
        <p:grpSpPr>
          <a:xfrm>
            <a:off x="7315200" y="5809017"/>
            <a:ext cx="514401" cy="514401"/>
            <a:chOff x="492" y="17985"/>
            <a:chExt cx="524853" cy="524853"/>
          </a:xfrm>
        </p:grpSpPr>
        <p:sp>
          <p:nvSpPr>
            <p:cNvPr id="82" name="Oval 8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spTree>
    <p:extLst>
      <p:ext uri="{BB962C8B-B14F-4D97-AF65-F5344CB8AC3E}">
        <p14:creationId xmlns:p14="http://schemas.microsoft.com/office/powerpoint/2010/main" val="97184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10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anim calcmode="lin" valueType="num">
                                      <p:cBhvr>
                                        <p:cTn id="28" dur="1000" fill="hold"/>
                                        <p:tgtEl>
                                          <p:spTgt spid="81"/>
                                        </p:tgtEl>
                                        <p:attrNameLst>
                                          <p:attrName>ppt_x</p:attrName>
                                        </p:attrNameLst>
                                      </p:cBhvr>
                                      <p:tavLst>
                                        <p:tav tm="0">
                                          <p:val>
                                            <p:strVal val="#ppt_x"/>
                                          </p:val>
                                        </p:tav>
                                        <p:tav tm="100000">
                                          <p:val>
                                            <p:strVal val="#ppt_x"/>
                                          </p:val>
                                        </p:tav>
                                      </p:tavLst>
                                    </p:anim>
                                    <p:anim calcmode="lin" valueType="num">
                                      <p:cBhvr>
                                        <p:cTn id="2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Build Verification Testing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smtClean="0"/>
              <a:t>Office 365 ALM</a:t>
            </a:r>
            <a:endParaRPr lang="en-US" dirty="0"/>
          </a:p>
          <a:p>
            <a:r>
              <a:rPr lang="en-US" dirty="0" smtClean="0"/>
              <a:t>Office 365 Testing</a:t>
            </a:r>
            <a:endParaRPr lang="en-US" dirty="0"/>
          </a:p>
          <a:p>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42550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35277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0752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a:t>
            </a:r>
            <a:r>
              <a:rPr lang="en-US" dirty="0"/>
              <a:t>Lifecycle Management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Office 365 ALM</a:t>
            </a:r>
          </a:p>
          <a:p>
            <a:r>
              <a:rPr lang="en-US" dirty="0" smtClean="0"/>
              <a:t>Office 365 Testing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376867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What is ALM?</a:t>
            </a:r>
            <a:endParaRPr lang="en-US" dirty="0"/>
          </a:p>
        </p:txBody>
      </p:sp>
      <p:sp>
        <p:nvSpPr>
          <p:cNvPr id="10" name="Content Placeholder 9"/>
          <p:cNvSpPr>
            <a:spLocks noGrp="1"/>
          </p:cNvSpPr>
          <p:nvPr>
            <p:ph type="body" sz="quarter" idx="10"/>
          </p:nvPr>
        </p:nvSpPr>
        <p:spPr/>
        <p:txBody>
          <a:bodyPr/>
          <a:lstStyle/>
          <a:p>
            <a:r>
              <a:rPr lang="en-AU" dirty="0" smtClean="0"/>
              <a:t>ALM stands for Application Lifecycle Management</a:t>
            </a:r>
          </a:p>
          <a:p>
            <a:r>
              <a:rPr lang="en-AU" dirty="0" smtClean="0"/>
              <a:t>Key tenets:</a:t>
            </a:r>
          </a:p>
          <a:p>
            <a:pPr lvl="1"/>
            <a:r>
              <a:rPr lang="en-AU" dirty="0" smtClean="0"/>
              <a:t>A continuous process of managing the lifecycle of an application through governance, development, and maintenance </a:t>
            </a:r>
          </a:p>
          <a:p>
            <a:pPr lvl="1"/>
            <a:r>
              <a:rPr lang="en-US" dirty="0" smtClean="0"/>
              <a:t>Integrating different teams, platforms, and activities</a:t>
            </a:r>
          </a:p>
          <a:p>
            <a:pPr lvl="1"/>
            <a:r>
              <a:rPr lang="en-US" dirty="0" smtClean="0"/>
              <a:t>Enabled through a set of tools and processes</a:t>
            </a:r>
          </a:p>
          <a:p>
            <a:pPr lvl="2"/>
            <a:r>
              <a:rPr lang="en-US" dirty="0" smtClean="0"/>
              <a:t>Visual Studio, Scrum</a:t>
            </a:r>
          </a:p>
        </p:txBody>
      </p:sp>
      <p:sp>
        <p:nvSpPr>
          <p:cNvPr id="3" name="Slide Number Placeholder 2"/>
          <p:cNvSpPr>
            <a:spLocks noGrp="1"/>
          </p:cNvSpPr>
          <p:nvPr>
            <p:ph type="sldNum" sz="quarter" idx="12"/>
          </p:nvPr>
        </p:nvSpPr>
        <p:spPr>
          <a:prstGeom prst="rect">
            <a:avLst/>
          </a:prstGeom>
        </p:spPr>
        <p:txBody>
          <a:bodyPr/>
          <a:lstStyle/>
          <a:p>
            <a:fld id="{026CCAEB-CB17-44EB-A892-4553F1D666B6}" type="slidenum">
              <a:rPr lang="en-US" smtClean="0">
                <a:solidFill>
                  <a:srgbClr val="505050"/>
                </a:solidFill>
              </a:rPr>
              <a:pPr/>
              <a:t>7</a:t>
            </a:fld>
            <a:endParaRPr lang="en-US" dirty="0">
              <a:solidFill>
                <a:srgbClr val="505050"/>
              </a:solidFill>
            </a:endParaRPr>
          </a:p>
        </p:txBody>
      </p:sp>
    </p:spTree>
    <p:extLst>
      <p:ext uri="{BB962C8B-B14F-4D97-AF65-F5344CB8AC3E}">
        <p14:creationId xmlns:p14="http://schemas.microsoft.com/office/powerpoint/2010/main" val="376949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bwMode="auto">
          <a:xfrm>
            <a:off x="2945586" y="1594253"/>
            <a:ext cx="2911915" cy="1987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Plan</a:t>
            </a:r>
          </a:p>
        </p:txBody>
      </p:sp>
      <p:sp>
        <p:nvSpPr>
          <p:cNvPr id="159" name="Rectangle 158"/>
          <p:cNvSpPr/>
          <p:nvPr/>
        </p:nvSpPr>
        <p:spPr bwMode="auto">
          <a:xfrm>
            <a:off x="5970622" y="1594253"/>
            <a:ext cx="2945054" cy="1987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Monitor + Learn </a:t>
            </a:r>
          </a:p>
        </p:txBody>
      </p:sp>
      <p:sp>
        <p:nvSpPr>
          <p:cNvPr id="157" name="Rectangle 156"/>
          <p:cNvSpPr/>
          <p:nvPr/>
        </p:nvSpPr>
        <p:spPr bwMode="auto">
          <a:xfrm>
            <a:off x="5970622" y="3559604"/>
            <a:ext cx="2945054" cy="2022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b" anchorCtr="0" forceAA="0" compatLnSpc="1">
            <a:prstTxWarp prst="textNoShape">
              <a:avLst/>
            </a:prstTxWarp>
            <a:noAutofit/>
          </a:bodyPr>
          <a:lstStyle/>
          <a:p>
            <a:pPr algn="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Release</a:t>
            </a:r>
          </a:p>
        </p:txBody>
      </p:sp>
      <p:sp>
        <p:nvSpPr>
          <p:cNvPr id="160" name="Rectangle 159"/>
          <p:cNvSpPr/>
          <p:nvPr/>
        </p:nvSpPr>
        <p:spPr bwMode="auto">
          <a:xfrm>
            <a:off x="2945586" y="3559604"/>
            <a:ext cx="2911915" cy="2022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b" anchorCtr="0" forceAA="0" compatLnSpc="1">
            <a:prstTxWarp prst="textNoShape">
              <a:avLst/>
            </a:prstTxWarp>
            <a:noAutofit/>
          </a:bodyPr>
          <a:lstStyle/>
          <a:p>
            <a:pP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Develop + Test</a:t>
            </a:r>
          </a:p>
        </p:txBody>
      </p:sp>
      <p:sp>
        <p:nvSpPr>
          <p:cNvPr id="10" name="Title 1"/>
          <p:cNvSpPr>
            <a:spLocks noGrp="1"/>
          </p:cNvSpPr>
          <p:nvPr>
            <p:ph type="title"/>
          </p:nvPr>
        </p:nvSpPr>
        <p:spPr/>
        <p:txBody>
          <a:bodyPr/>
          <a:lstStyle/>
          <a:p>
            <a:r>
              <a:rPr lang="en-US" sz="5400" dirty="0" smtClean="0"/>
              <a:t>Lifecycle Overview</a:t>
            </a:r>
            <a:endParaRPr lang="en-US" sz="5400" dirty="0"/>
          </a:p>
        </p:txBody>
      </p:sp>
      <p:pic>
        <p:nvPicPr>
          <p:cNvPr id="3" name="Picture 2"/>
          <p:cNvPicPr>
            <a:picLocks noChangeAspect="1"/>
          </p:cNvPicPr>
          <p:nvPr/>
        </p:nvPicPr>
        <p:blipFill>
          <a:blip r:embed="rId3"/>
          <a:stretch>
            <a:fillRect/>
          </a:stretch>
        </p:blipFill>
        <p:spPr>
          <a:xfrm>
            <a:off x="3696077" y="1830402"/>
            <a:ext cx="4549090" cy="3458403"/>
          </a:xfrm>
          <a:prstGeom prst="rect">
            <a:avLst/>
          </a:prstGeom>
        </p:spPr>
      </p:pic>
    </p:spTree>
    <p:extLst>
      <p:ext uri="{BB962C8B-B14F-4D97-AF65-F5344CB8AC3E}">
        <p14:creationId xmlns:p14="http://schemas.microsoft.com/office/powerpoint/2010/main" val="3133222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35" presetClass="path" presetSubtype="0" decel="100000" fill="hold" grpId="1" nodeType="withEffect">
                                  <p:stCondLst>
                                    <p:cond delay="0"/>
                                  </p:stCondLst>
                                  <p:childTnLst>
                                    <p:animMotion origin="layout" path="M 0.04493 -3.03677E-6 L 2.21598E-6 -3.03677E-6 " pathEditMode="relative" rAng="0" ptsTypes="AA">
                                      <p:cBhvr>
                                        <p:cTn id="9" dur="600" fill="hold"/>
                                        <p:tgtEl>
                                          <p:spTgt spid="159"/>
                                        </p:tgtEl>
                                        <p:attrNameLst>
                                          <p:attrName>ppt_x</p:attrName>
                                          <p:attrName>ppt_y</p:attrName>
                                        </p:attrNameLst>
                                      </p:cBhvr>
                                      <p:rCtr x="-2221" y="0"/>
                                    </p:animMotion>
                                  </p:childTnLst>
                                </p:cTn>
                              </p:par>
                              <p:par>
                                <p:cTn id="10" presetID="10" presetClass="entr" presetSubtype="0" fill="hold" grpId="0"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35" presetClass="path" presetSubtype="0" decel="100000" fill="hold" grpId="1" nodeType="withEffect">
                                  <p:stCondLst>
                                    <p:cond delay="0"/>
                                  </p:stCondLst>
                                  <p:childTnLst>
                                    <p:animMotion origin="layout" path="M 0.04493 -3.03677E-6 L 2.21598E-6 -3.03677E-6 " pathEditMode="relative" rAng="0" ptsTypes="AA">
                                      <p:cBhvr>
                                        <p:cTn id="14" dur="600" fill="hold"/>
                                        <p:tgtEl>
                                          <p:spTgt spid="157"/>
                                        </p:tgtEl>
                                        <p:attrNameLst>
                                          <p:attrName>ppt_x</p:attrName>
                                          <p:attrName>ppt_y</p:attrName>
                                        </p:attrNameLst>
                                      </p:cBhvr>
                                      <p:rCtr x="-2221" y="0"/>
                                    </p:animMotion>
                                  </p:childTnLst>
                                </p:cTn>
                              </p:par>
                              <p:par>
                                <p:cTn id="15" presetID="10"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par>
                                <p:cTn id="18" presetID="35" presetClass="path" presetSubtype="0" decel="100000" fill="hold" grpId="1" nodeType="withEffect">
                                  <p:stCondLst>
                                    <p:cond delay="0"/>
                                  </p:stCondLst>
                                  <p:childTnLst>
                                    <p:animMotion origin="layout" path="M 0.04493 -3.03677E-6 L 2.21598E-6 -3.03677E-6 " pathEditMode="relative" rAng="0" ptsTypes="AA">
                                      <p:cBhvr>
                                        <p:cTn id="19" dur="600" fill="hold"/>
                                        <p:tgtEl>
                                          <p:spTgt spid="158"/>
                                        </p:tgtEl>
                                        <p:attrNameLst>
                                          <p:attrName>ppt_x</p:attrName>
                                          <p:attrName>ppt_y</p:attrName>
                                        </p:attrNameLst>
                                      </p:cBhvr>
                                      <p:rCtr x="-2221" y="0"/>
                                    </p:animMotion>
                                  </p:childTnLst>
                                </p:cTn>
                              </p:par>
                              <p:par>
                                <p:cTn id="20" presetID="10" presetClass="entr" presetSubtype="0" fill="hold" grpId="0" nodeType="with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par>
                                <p:cTn id="23" presetID="35" presetClass="path" presetSubtype="0" decel="100000" fill="hold" grpId="1" nodeType="withEffect">
                                  <p:stCondLst>
                                    <p:cond delay="0"/>
                                  </p:stCondLst>
                                  <p:childTnLst>
                                    <p:animMotion origin="layout" path="M 0.04493 -3.03677E-6 L 2.21598E-6 -3.03677E-6 " pathEditMode="relative" rAng="0" ptsTypes="AA">
                                      <p:cBhvr>
                                        <p:cTn id="24" dur="600" fill="hold"/>
                                        <p:tgtEl>
                                          <p:spTgt spid="160"/>
                                        </p:tgtEl>
                                        <p:attrNameLst>
                                          <p:attrName>ppt_x</p:attrName>
                                          <p:attrName>ppt_y</p:attrName>
                                        </p:attrNameLst>
                                      </p:cBhvr>
                                      <p:rCtr x="-2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8" grpId="1"/>
      <p:bldP spid="159" grpId="0"/>
      <p:bldP spid="159" grpId="1"/>
      <p:bldP spid="157" grpId="0"/>
      <p:bldP spid="157" grpId="1"/>
      <p:bldP spid="160" grpId="0"/>
      <p:bldP spid="16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3806946" y="3275920"/>
            <a:ext cx="4550843" cy="4771542"/>
          </a:xfrm>
          <a:prstGeom prst="rect">
            <a:avLst/>
          </a:prstGeom>
        </p:spPr>
      </p:pic>
      <p:sp>
        <p:nvSpPr>
          <p:cNvPr id="42" name="Rectangle 41"/>
          <p:cNvSpPr/>
          <p:nvPr/>
        </p:nvSpPr>
        <p:spPr bwMode="auto">
          <a:xfrm>
            <a:off x="3820845" y="3192815"/>
            <a:ext cx="1471786"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024"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Source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Repos</a:t>
            </a:r>
          </a:p>
        </p:txBody>
      </p:sp>
      <p:sp>
        <p:nvSpPr>
          <p:cNvPr id="50" name="Rectangle 49"/>
          <p:cNvSpPr/>
          <p:nvPr/>
        </p:nvSpPr>
        <p:spPr bwMode="auto">
          <a:xfrm>
            <a:off x="3820845" y="3903283"/>
            <a:ext cx="1471786"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024"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Test Case Management</a:t>
            </a:r>
          </a:p>
        </p:txBody>
      </p:sp>
      <p:sp>
        <p:nvSpPr>
          <p:cNvPr id="51" name="Rectangle 50"/>
          <p:cNvSpPr/>
          <p:nvPr/>
        </p:nvSpPr>
        <p:spPr bwMode="auto">
          <a:xfrm>
            <a:off x="5329177" y="3903283"/>
            <a:ext cx="1471786"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Feedback Management</a:t>
            </a:r>
          </a:p>
        </p:txBody>
      </p:sp>
      <p:sp>
        <p:nvSpPr>
          <p:cNvPr id="52" name="Rectangle 51"/>
          <p:cNvSpPr/>
          <p:nvPr/>
        </p:nvSpPr>
        <p:spPr bwMode="auto">
          <a:xfrm>
            <a:off x="6838502" y="3903283"/>
            <a:ext cx="1505388"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268819"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Build and Continuous Integration</a:t>
            </a:r>
          </a:p>
        </p:txBody>
      </p:sp>
      <p:sp>
        <p:nvSpPr>
          <p:cNvPr id="53" name="Rectangle 52"/>
          <p:cNvSpPr/>
          <p:nvPr/>
        </p:nvSpPr>
        <p:spPr bwMode="auto">
          <a:xfrm>
            <a:off x="5329177" y="3192352"/>
            <a:ext cx="1471786"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Agile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Planning</a:t>
            </a:r>
          </a:p>
        </p:txBody>
      </p:sp>
      <p:sp>
        <p:nvSpPr>
          <p:cNvPr id="54" name="Rectangle 53"/>
          <p:cNvSpPr/>
          <p:nvPr/>
        </p:nvSpPr>
        <p:spPr bwMode="auto">
          <a:xfrm>
            <a:off x="6838502" y="3192352"/>
            <a:ext cx="1505388"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268819"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Team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Rooms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991" y="2025795"/>
            <a:ext cx="5360843" cy="259543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2802" y="1272074"/>
            <a:ext cx="6633116" cy="285171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6220" y="2025795"/>
            <a:ext cx="5376386" cy="260093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8997" y="3634002"/>
            <a:ext cx="1860266" cy="490477"/>
          </a:xfrm>
          <a:prstGeom prst="rect">
            <a:avLst/>
          </a:prstGeom>
        </p:spPr>
      </p:pic>
      <p:sp useBgFill="1">
        <p:nvSpPr>
          <p:cNvPr id="25" name="Rectangle 24"/>
          <p:cNvSpPr/>
          <p:nvPr/>
        </p:nvSpPr>
        <p:spPr bwMode="auto">
          <a:xfrm>
            <a:off x="1489339" y="5412907"/>
            <a:ext cx="9365036" cy="276589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524250" y="4646887"/>
            <a:ext cx="9147170" cy="55107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46820" tIns="107527" rIns="134410" bIns="107527" numCol="1" spcCol="0" rtlCol="0" fromWordArt="0" anchor="ctr" anchorCtr="0" forceAA="0" compatLnSpc="1">
            <a:prstTxWarp prst="textNoShape">
              <a:avLst/>
            </a:prstTxWarp>
            <a:noAutofit/>
          </a:bodyPr>
          <a:lstStyle/>
          <a:p>
            <a:pPr defTabSz="685375" fontAlgn="base">
              <a:lnSpc>
                <a:spcPct val="90000"/>
              </a:lnSpc>
              <a:spcBef>
                <a:spcPct val="0"/>
              </a:spcBef>
              <a:spcAft>
                <a:spcPct val="0"/>
              </a:spcAft>
            </a:pPr>
            <a:r>
              <a:rPr lang="en-US" sz="2352">
                <a:gradFill>
                  <a:gsLst>
                    <a:gs pos="0">
                      <a:srgbClr val="FFFFFF"/>
                    </a:gs>
                    <a:gs pos="100000">
                      <a:srgbClr val="FFFFFF"/>
                    </a:gs>
                  </a:gsLst>
                  <a:lin ang="5400000" scaled="0"/>
                </a:gradFill>
                <a:latin typeface="Segoe UI Light"/>
                <a:ea typeface="Segoe UI" pitchFamily="34" charset="0"/>
                <a:cs typeface="Segoe UI" pitchFamily="34" charset="0"/>
              </a:rPr>
              <a:t>Team Foundation Server </a:t>
            </a:r>
            <a:endParaRPr lang="en-US" sz="2352"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851810" y="3611416"/>
            <a:ext cx="2002565" cy="515530"/>
          </a:xfrm>
          <a:prstGeom prst="rect">
            <a:avLst/>
          </a:prstGeom>
        </p:spPr>
      </p:pic>
      <p:grpSp>
        <p:nvGrpSpPr>
          <p:cNvPr id="6" name="Group 5"/>
          <p:cNvGrpSpPr/>
          <p:nvPr/>
        </p:nvGrpSpPr>
        <p:grpSpPr>
          <a:xfrm>
            <a:off x="1360907" y="4159559"/>
            <a:ext cx="2469900" cy="452370"/>
            <a:chOff x="-222250" y="4552950"/>
            <a:chExt cx="3360588" cy="615502"/>
          </a:xfrm>
        </p:grpSpPr>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35731" y="4552950"/>
              <a:ext cx="2002607" cy="615502"/>
            </a:xfrm>
            <a:prstGeom prst="rect">
              <a:avLst/>
            </a:prstGeom>
          </p:spPr>
        </p:pic>
        <p:sp>
          <p:nvSpPr>
            <p:cNvPr id="5" name="Rectangle 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flipH="1">
            <a:off x="8329992" y="4159152"/>
            <a:ext cx="2469900" cy="452370"/>
            <a:chOff x="-222250" y="4552950"/>
            <a:chExt cx="3360588" cy="615502"/>
          </a:xfrm>
        </p:grpSpPr>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20728" y="4552950"/>
              <a:ext cx="2117610" cy="615502"/>
            </a:xfrm>
            <a:prstGeom prst="rect">
              <a:avLst/>
            </a:prstGeom>
          </p:spPr>
        </p:pic>
        <p:sp>
          <p:nvSpPr>
            <p:cNvPr id="35" name="Rectangle 3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Visual Studio 2013 ALM</a:t>
            </a:r>
            <a:endParaRPr lang="en-US" dirty="0"/>
          </a:p>
        </p:txBody>
      </p:sp>
      <p:grpSp>
        <p:nvGrpSpPr>
          <p:cNvPr id="18" name="Group 17"/>
          <p:cNvGrpSpPr/>
          <p:nvPr/>
        </p:nvGrpSpPr>
        <p:grpSpPr>
          <a:xfrm>
            <a:off x="1657051" y="3642846"/>
            <a:ext cx="1349112" cy="1349112"/>
            <a:chOff x="125735" y="5006938"/>
            <a:chExt cx="1835624" cy="1835624"/>
          </a:xfrm>
        </p:grpSpPr>
        <p:grpSp>
          <p:nvGrpSpPr>
            <p:cNvPr id="41" name="Group 40"/>
            <p:cNvGrpSpPr/>
            <p:nvPr/>
          </p:nvGrpSpPr>
          <p:grpSpPr>
            <a:xfrm>
              <a:off x="125735" y="5006938"/>
              <a:ext cx="1835624" cy="1835624"/>
              <a:chOff x="274642" y="4950425"/>
              <a:chExt cx="1835624" cy="1835624"/>
            </a:xfrm>
          </p:grpSpPr>
          <p:sp>
            <p:nvSpPr>
              <p:cNvPr id="44" name="Oval 43"/>
              <p:cNvSpPr/>
              <p:nvPr/>
            </p:nvSpPr>
            <p:spPr bwMode="auto">
              <a:xfrm>
                <a:off x="274642" y="4950425"/>
                <a:ext cx="1835624" cy="1835624"/>
              </a:xfrm>
              <a:prstGeom prst="ellipse">
                <a:avLst/>
              </a:prstGeom>
              <a:solidFill>
                <a:srgbClr val="68217A"/>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5"/>
              <p:cNvSpPr>
                <a:spLocks noEditPoints="1"/>
              </p:cNvSpPr>
              <p:nvPr/>
            </p:nvSpPr>
            <p:spPr bwMode="black">
              <a:xfrm>
                <a:off x="816276" y="5169119"/>
                <a:ext cx="752356" cy="139823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w="10795" cap="flat" cmpd="sng" algn="ctr">
                <a:noFill/>
                <a:prstDash val="solid"/>
                <a:headEnd type="none" w="med" len="med"/>
                <a:tailEnd type="none" w="med" len="med"/>
              </a:ln>
              <a:effectLst/>
              <a:extLst/>
            </p:spPr>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71871" fontAlgn="base">
                  <a:lnSpc>
                    <a:spcPct val="90000"/>
                  </a:lnSpc>
                  <a:spcBef>
                    <a:spcPct val="0"/>
                  </a:spcBef>
                  <a:spcAft>
                    <a:spcPct val="0"/>
                  </a:spcAft>
                  <a:defRPr/>
                </a:pPr>
                <a:endParaRPr lang="en-US" sz="1470" kern="0" spc="-37">
                  <a:gradFill>
                    <a:gsLst>
                      <a:gs pos="1250">
                        <a:srgbClr val="EFEFEF"/>
                      </a:gs>
                      <a:gs pos="10417">
                        <a:srgbClr val="EFEFEF"/>
                      </a:gs>
                    </a:gsLst>
                    <a:lin ang="5400000" scaled="0"/>
                  </a:gradFill>
                </a:endParaRPr>
              </a:p>
            </p:txBody>
          </p:sp>
        </p:grpSp>
        <p:pic>
          <p:nvPicPr>
            <p:cNvPr id="46" name="Picture 45"/>
            <p:cNvPicPr>
              <a:picLocks noChangeAspect="1"/>
            </p:cNvPicPr>
            <p:nvPr/>
          </p:nvPicPr>
          <p:blipFill rotWithShape="1">
            <a:blip r:embed="rId11" cstate="print">
              <a:extLst>
                <a:ext uri="{28A0092B-C50C-407E-A947-70E740481C1C}">
                  <a14:useLocalDpi xmlns:a14="http://schemas.microsoft.com/office/drawing/2010/main" val="0"/>
                </a:ext>
              </a:extLst>
            </a:blip>
            <a:srcRect l="2128" r="75902"/>
            <a:stretch/>
          </p:blipFill>
          <p:spPr>
            <a:xfrm>
              <a:off x="311998" y="5081965"/>
              <a:ext cx="650568" cy="829157"/>
            </a:xfrm>
            <a:prstGeom prst="rect">
              <a:avLst/>
            </a:prstGeom>
          </p:spPr>
        </p:pic>
      </p:grpSp>
      <p:sp>
        <p:nvSpPr>
          <p:cNvPr id="21" name="Rectangle 20"/>
          <p:cNvSpPr/>
          <p:nvPr/>
        </p:nvSpPr>
        <p:spPr bwMode="auto">
          <a:xfrm>
            <a:off x="757882" y="2993054"/>
            <a:ext cx="766371" cy="2605661"/>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12195672" y="3794439"/>
            <a:ext cx="766371" cy="2605661"/>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12196755" y="5448272"/>
            <a:ext cx="4563221" cy="55107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9253" tIns="107527" rIns="806458" bIns="107527" numCol="1" spcCol="0" rtlCol="0" fromWordArt="0" anchor="ctr" anchorCtr="0" forceAA="0" compatLnSpc="1">
            <a:prstTxWarp prst="textNoShape">
              <a:avLst/>
            </a:prstTxWarp>
            <a:noAutofit/>
          </a:bodyPr>
          <a:lstStyle/>
          <a:p>
            <a:pPr defTabSz="685375" fontAlgn="base">
              <a:lnSpc>
                <a:spcPct val="90000"/>
              </a:lnSpc>
              <a:spcBef>
                <a:spcPct val="0"/>
              </a:spcBef>
              <a:spcAft>
                <a:spcPct val="0"/>
              </a:spcAft>
            </a:pPr>
            <a:r>
              <a:rPr lang="en-US" sz="2352" dirty="0">
                <a:gradFill>
                  <a:gsLst>
                    <a:gs pos="0">
                      <a:srgbClr val="FFFFFF"/>
                    </a:gs>
                    <a:gs pos="100000">
                      <a:srgbClr val="FFFFFF"/>
                    </a:gs>
                  </a:gsLst>
                  <a:lin ang="5400000" scaled="0"/>
                </a:gradFill>
                <a:latin typeface="Segoe UI Light"/>
                <a:ea typeface="Segoe UI" pitchFamily="34" charset="0"/>
                <a:cs typeface="Segoe UI" pitchFamily="34" charset="0"/>
              </a:rPr>
              <a:t>Visual Studio Online </a:t>
            </a:r>
          </a:p>
        </p:txBody>
      </p:sp>
      <p:grpSp>
        <p:nvGrpSpPr>
          <p:cNvPr id="85" name="Group 84"/>
          <p:cNvGrpSpPr/>
          <p:nvPr/>
        </p:nvGrpSpPr>
        <p:grpSpPr>
          <a:xfrm>
            <a:off x="9196246" y="3642846"/>
            <a:ext cx="1349112" cy="1349112"/>
            <a:chOff x="10168484" y="4537144"/>
            <a:chExt cx="1835624" cy="1835624"/>
          </a:xfrm>
        </p:grpSpPr>
        <p:sp>
          <p:nvSpPr>
            <p:cNvPr id="86" name="Oval 85"/>
            <p:cNvSpPr/>
            <p:nvPr/>
          </p:nvSpPr>
          <p:spPr bwMode="auto">
            <a:xfrm flipH="1" flipV="1">
              <a:off x="10168484" y="4537144"/>
              <a:ext cx="1835624" cy="1835624"/>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128"/>
            <p:cNvSpPr>
              <a:spLocks noChangeAspect="1"/>
            </p:cNvSpPr>
            <p:nvPr/>
          </p:nvSpPr>
          <p:spPr bwMode="black">
            <a:xfrm>
              <a:off x="10371886" y="4977182"/>
              <a:ext cx="1401320" cy="7741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50800" cap="flat" cmpd="sng" algn="ctr">
              <a:noFill/>
              <a:prstDash val="solid"/>
              <a:headEnd type="none" w="med" len="med"/>
              <a:tailEnd type="none" w="med" len="med"/>
            </a:ln>
            <a:effectLst/>
            <a:extLst/>
          </p:spPr>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71871" fontAlgn="base">
                <a:lnSpc>
                  <a:spcPct val="90000"/>
                </a:lnSpc>
                <a:spcBef>
                  <a:spcPct val="0"/>
                </a:spcBef>
                <a:spcAft>
                  <a:spcPct val="0"/>
                </a:spcAft>
                <a:defRPr/>
              </a:pPr>
              <a:endParaRPr lang="en-US" sz="1470" kern="0" spc="-37">
                <a:gradFill>
                  <a:gsLst>
                    <a:gs pos="1250">
                      <a:srgbClr val="EFEFEF"/>
                    </a:gs>
                    <a:gs pos="10417">
                      <a:srgbClr val="EFEFEF"/>
                    </a:gs>
                  </a:gsLst>
                  <a:lin ang="5400000" scaled="0"/>
                </a:gradFill>
              </a:endParaRPr>
            </a:p>
          </p:txBody>
        </p:sp>
        <p:pic>
          <p:nvPicPr>
            <p:cNvPr id="88" name="Picture 87"/>
            <p:cNvPicPr>
              <a:picLocks noChangeAspect="1"/>
            </p:cNvPicPr>
            <p:nvPr/>
          </p:nvPicPr>
          <p:blipFill rotWithShape="1">
            <a:blip r:embed="rId12" cstate="print">
              <a:duotone>
                <a:schemeClr val="accent4">
                  <a:shade val="45000"/>
                  <a:satMod val="135000"/>
                </a:schemeClr>
                <a:prstClr val="white"/>
              </a:duotone>
              <a:extLst>
                <a:ext uri="{28A0092B-C50C-407E-A947-70E740481C1C}">
                  <a14:useLocalDpi xmlns:a14="http://schemas.microsoft.com/office/drawing/2010/main" val="0"/>
                </a:ext>
              </a:extLst>
            </a:blip>
            <a:srcRect r="17482"/>
            <a:stretch/>
          </p:blipFill>
          <p:spPr>
            <a:xfrm>
              <a:off x="10700847" y="5085271"/>
              <a:ext cx="640080" cy="689649"/>
            </a:xfrm>
            <a:prstGeom prst="rect">
              <a:avLst/>
            </a:prstGeom>
          </p:spPr>
        </p:pic>
      </p:gr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90145" y="1424948"/>
            <a:ext cx="5300231" cy="1350819"/>
          </a:xfrm>
          <a:prstGeom prst="rect">
            <a:avLst/>
          </a:prstGeom>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99144" y="2152348"/>
            <a:ext cx="4966447" cy="1783172"/>
          </a:xfrm>
          <a:prstGeom prst="rect">
            <a:avLst/>
          </a:prstGeom>
        </p:spPr>
      </p:pic>
    </p:spTree>
    <p:extLst>
      <p:ext uri="{BB962C8B-B14F-4D97-AF65-F5344CB8AC3E}">
        <p14:creationId xmlns:p14="http://schemas.microsoft.com/office/powerpoint/2010/main" val="196453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600" fill="hold"/>
                                        <p:tgtEl>
                                          <p:spTgt spid="18"/>
                                        </p:tgtEl>
                                        <p:attrNameLst>
                                          <p:attrName>ppt_x</p:attrName>
                                        </p:attrNameLst>
                                      </p:cBhvr>
                                      <p:tavLst>
                                        <p:tav tm="0">
                                          <p:val>
                                            <p:strVal val="0-#ppt_w/2"/>
                                          </p:val>
                                        </p:tav>
                                        <p:tav tm="100000">
                                          <p:val>
                                            <p:strVal val="#ppt_x"/>
                                          </p:val>
                                        </p:tav>
                                      </p:tavLst>
                                    </p:anim>
                                    <p:anim calcmode="lin" valueType="num">
                                      <p:cBhvr additive="base">
                                        <p:cTn id="8" dur="6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decel="10000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600" fill="hold"/>
                                        <p:tgtEl>
                                          <p:spTgt spid="40"/>
                                        </p:tgtEl>
                                        <p:attrNameLst>
                                          <p:attrName>ppt_x</p:attrName>
                                        </p:attrNameLst>
                                      </p:cBhvr>
                                      <p:tavLst>
                                        <p:tav tm="0">
                                          <p:val>
                                            <p:strVal val="0-#ppt_w/2"/>
                                          </p:val>
                                        </p:tav>
                                        <p:tav tm="100000">
                                          <p:val>
                                            <p:strVal val="#ppt_x"/>
                                          </p:val>
                                        </p:tav>
                                      </p:tavLst>
                                    </p:anim>
                                    <p:anim calcmode="lin" valueType="num">
                                      <p:cBhvr additive="base">
                                        <p:cTn id="13" dur="6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2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600" fill="hold"/>
                                        <p:tgtEl>
                                          <p:spTgt spid="43"/>
                                        </p:tgtEl>
                                        <p:attrNameLst>
                                          <p:attrName>ppt_x</p:attrName>
                                        </p:attrNameLst>
                                      </p:cBhvr>
                                      <p:tavLst>
                                        <p:tav tm="0">
                                          <p:val>
                                            <p:strVal val="#ppt_x"/>
                                          </p:val>
                                        </p:tav>
                                        <p:tav tm="100000">
                                          <p:val>
                                            <p:strVal val="#ppt_x"/>
                                          </p:val>
                                        </p:tav>
                                      </p:tavLst>
                                    </p:anim>
                                    <p:anim calcmode="lin" valueType="num">
                                      <p:cBhvr additive="base">
                                        <p:cTn id="18" dur="600" fill="hold"/>
                                        <p:tgtEl>
                                          <p:spTgt spid="43"/>
                                        </p:tgtEl>
                                        <p:attrNameLst>
                                          <p:attrName>ppt_y</p:attrName>
                                        </p:attrNameLst>
                                      </p:cBhvr>
                                      <p:tavLst>
                                        <p:tav tm="0">
                                          <p:val>
                                            <p:strVal val="1+#ppt_h/2"/>
                                          </p:val>
                                        </p:tav>
                                        <p:tav tm="100000">
                                          <p:val>
                                            <p:strVal val="#ppt_y"/>
                                          </p:val>
                                        </p:tav>
                                      </p:tavLst>
                                    </p:anim>
                                  </p:childTnLst>
                                </p:cTn>
                              </p:par>
                            </p:childTnLst>
                          </p:cTn>
                        </p:par>
                        <p:par>
                          <p:cTn id="19" fill="hold">
                            <p:stCondLst>
                              <p:cond delay="1800"/>
                            </p:stCondLst>
                            <p:childTnLst>
                              <p:par>
                                <p:cTn id="20" presetID="2" presetClass="entr" presetSubtype="4" decel="10000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600" fill="hold"/>
                                        <p:tgtEl>
                                          <p:spTgt spid="42"/>
                                        </p:tgtEl>
                                        <p:attrNameLst>
                                          <p:attrName>ppt_x</p:attrName>
                                        </p:attrNameLst>
                                      </p:cBhvr>
                                      <p:tavLst>
                                        <p:tav tm="0">
                                          <p:val>
                                            <p:strVal val="#ppt_x"/>
                                          </p:val>
                                        </p:tav>
                                        <p:tav tm="100000">
                                          <p:val>
                                            <p:strVal val="#ppt_x"/>
                                          </p:val>
                                        </p:tav>
                                      </p:tavLst>
                                    </p:anim>
                                    <p:anim calcmode="lin" valueType="num">
                                      <p:cBhvr additive="base">
                                        <p:cTn id="23" dur="6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600" fill="hold"/>
                                        <p:tgtEl>
                                          <p:spTgt spid="50"/>
                                        </p:tgtEl>
                                        <p:attrNameLst>
                                          <p:attrName>ppt_x</p:attrName>
                                        </p:attrNameLst>
                                      </p:cBhvr>
                                      <p:tavLst>
                                        <p:tav tm="0">
                                          <p:val>
                                            <p:strVal val="#ppt_x"/>
                                          </p:val>
                                        </p:tav>
                                        <p:tav tm="100000">
                                          <p:val>
                                            <p:strVal val="#ppt_x"/>
                                          </p:val>
                                        </p:tav>
                                      </p:tavLst>
                                    </p:anim>
                                    <p:anim calcmode="lin" valueType="num">
                                      <p:cBhvr additive="base">
                                        <p:cTn id="27" dur="600" fill="hold"/>
                                        <p:tgtEl>
                                          <p:spTgt spid="5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10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600" fill="hold"/>
                                        <p:tgtEl>
                                          <p:spTgt spid="53"/>
                                        </p:tgtEl>
                                        <p:attrNameLst>
                                          <p:attrName>ppt_x</p:attrName>
                                        </p:attrNameLst>
                                      </p:cBhvr>
                                      <p:tavLst>
                                        <p:tav tm="0">
                                          <p:val>
                                            <p:strVal val="#ppt_x"/>
                                          </p:val>
                                        </p:tav>
                                        <p:tav tm="100000">
                                          <p:val>
                                            <p:strVal val="#ppt_x"/>
                                          </p:val>
                                        </p:tav>
                                      </p:tavLst>
                                    </p:anim>
                                    <p:anim calcmode="lin" valueType="num">
                                      <p:cBhvr additive="base">
                                        <p:cTn id="31" dur="600" fill="hold"/>
                                        <p:tgtEl>
                                          <p:spTgt spid="53"/>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40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600" fill="hold"/>
                                        <p:tgtEl>
                                          <p:spTgt spid="51"/>
                                        </p:tgtEl>
                                        <p:attrNameLst>
                                          <p:attrName>ppt_x</p:attrName>
                                        </p:attrNameLst>
                                      </p:cBhvr>
                                      <p:tavLst>
                                        <p:tav tm="0">
                                          <p:val>
                                            <p:strVal val="#ppt_x"/>
                                          </p:val>
                                        </p:tav>
                                        <p:tav tm="100000">
                                          <p:val>
                                            <p:strVal val="#ppt_x"/>
                                          </p:val>
                                        </p:tav>
                                      </p:tavLst>
                                    </p:anim>
                                    <p:anim calcmode="lin" valueType="num">
                                      <p:cBhvr additive="base">
                                        <p:cTn id="35" dur="600" fill="hold"/>
                                        <p:tgtEl>
                                          <p:spTgt spid="51"/>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20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600" fill="hold"/>
                                        <p:tgtEl>
                                          <p:spTgt spid="54"/>
                                        </p:tgtEl>
                                        <p:attrNameLst>
                                          <p:attrName>ppt_x</p:attrName>
                                        </p:attrNameLst>
                                      </p:cBhvr>
                                      <p:tavLst>
                                        <p:tav tm="0">
                                          <p:val>
                                            <p:strVal val="#ppt_x"/>
                                          </p:val>
                                        </p:tav>
                                        <p:tav tm="100000">
                                          <p:val>
                                            <p:strVal val="#ppt_x"/>
                                          </p:val>
                                        </p:tav>
                                      </p:tavLst>
                                    </p:anim>
                                    <p:anim calcmode="lin" valueType="num">
                                      <p:cBhvr additive="base">
                                        <p:cTn id="39" dur="600" fill="hold"/>
                                        <p:tgtEl>
                                          <p:spTgt spid="5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600" fill="hold"/>
                                        <p:tgtEl>
                                          <p:spTgt spid="52"/>
                                        </p:tgtEl>
                                        <p:attrNameLst>
                                          <p:attrName>ppt_x</p:attrName>
                                        </p:attrNameLst>
                                      </p:cBhvr>
                                      <p:tavLst>
                                        <p:tav tm="0">
                                          <p:val>
                                            <p:strVal val="#ppt_x"/>
                                          </p:val>
                                        </p:tav>
                                        <p:tav tm="100000">
                                          <p:val>
                                            <p:strVal val="#ppt_x"/>
                                          </p:val>
                                        </p:tav>
                                      </p:tavLst>
                                    </p:anim>
                                    <p:anim calcmode="lin" valueType="num">
                                      <p:cBhvr additive="base">
                                        <p:cTn id="43" dur="600" fill="hold"/>
                                        <p:tgtEl>
                                          <p:spTgt spid="52"/>
                                        </p:tgtEl>
                                        <p:attrNameLst>
                                          <p:attrName>ppt_y</p:attrName>
                                        </p:attrNameLst>
                                      </p:cBhvr>
                                      <p:tavLst>
                                        <p:tav tm="0">
                                          <p:val>
                                            <p:strVal val="1+#ppt_h/2"/>
                                          </p:val>
                                        </p:tav>
                                        <p:tav tm="100000">
                                          <p:val>
                                            <p:strVal val="#ppt_y"/>
                                          </p:val>
                                        </p:tav>
                                      </p:tavLst>
                                    </p:anim>
                                  </p:childTnLst>
                                </p:cTn>
                              </p:par>
                            </p:childTnLst>
                          </p:cTn>
                        </p:par>
                        <p:par>
                          <p:cTn id="44" fill="hold">
                            <p:stCondLst>
                              <p:cond delay="290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22" presetClass="entr" presetSubtype="8" fill="hold" nodeType="withEffect">
                                  <p:stCondLst>
                                    <p:cond delay="45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par>
                                <p:cTn id="51" presetID="22" presetClass="entr" presetSubtype="8" fill="hold" nodeType="withEffect">
                                  <p:stCondLst>
                                    <p:cond delay="90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5" presetClass="path" presetSubtype="0" decel="100000" fill="hold" grpId="1" nodeType="clickEffect">
                                  <p:stCondLst>
                                    <p:cond delay="0"/>
                                  </p:stCondLst>
                                  <p:childTnLst>
                                    <p:animMotion origin="layout" path="M -2.94613E-6 3.32274E-6 L -0.48583 3.32274E-6 " pathEditMode="relative" rAng="0" ptsTypes="AA">
                                      <p:cBhvr>
                                        <p:cTn id="57" dur="600" fill="hold"/>
                                        <p:tgtEl>
                                          <p:spTgt spid="40"/>
                                        </p:tgtEl>
                                        <p:attrNameLst>
                                          <p:attrName>ppt_x</p:attrName>
                                          <p:attrName>ppt_y</p:attrName>
                                        </p:attrNameLst>
                                      </p:cBhvr>
                                      <p:rCtr x="-24292" y="0"/>
                                    </p:animMotion>
                                  </p:childTnLst>
                                </p:cTn>
                              </p:par>
                              <p:par>
                                <p:cTn id="58" presetID="2" presetClass="entr" presetSubtype="2" decel="10000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 calcmode="lin" valueType="num">
                                      <p:cBhvr additive="base">
                                        <p:cTn id="60" dur="600" fill="hold"/>
                                        <p:tgtEl>
                                          <p:spTgt spid="85"/>
                                        </p:tgtEl>
                                        <p:attrNameLst>
                                          <p:attrName>ppt_x</p:attrName>
                                        </p:attrNameLst>
                                      </p:cBhvr>
                                      <p:tavLst>
                                        <p:tav tm="0">
                                          <p:val>
                                            <p:strVal val="1+#ppt_w/2"/>
                                          </p:val>
                                        </p:tav>
                                        <p:tav tm="100000">
                                          <p:val>
                                            <p:strVal val="#ppt_x"/>
                                          </p:val>
                                        </p:tav>
                                      </p:tavLst>
                                    </p:anim>
                                    <p:anim calcmode="lin" valueType="num">
                                      <p:cBhvr additive="base">
                                        <p:cTn id="61" dur="600" fill="hold"/>
                                        <p:tgtEl>
                                          <p:spTgt spid="85"/>
                                        </p:tgtEl>
                                        <p:attrNameLst>
                                          <p:attrName>ppt_y</p:attrName>
                                        </p:attrNameLst>
                                      </p:cBhvr>
                                      <p:tavLst>
                                        <p:tav tm="0">
                                          <p:val>
                                            <p:strVal val="#ppt_y"/>
                                          </p:val>
                                        </p:tav>
                                        <p:tav tm="100000">
                                          <p:val>
                                            <p:strVal val="#ppt_y"/>
                                          </p:val>
                                        </p:tav>
                                      </p:tavLst>
                                    </p:anim>
                                  </p:childTnLst>
                                </p:cTn>
                              </p:par>
                              <p:par>
                                <p:cTn id="62" presetID="35" presetClass="path" presetSubtype="0" decel="100000" fill="hold" grpId="0" nodeType="withEffect">
                                  <p:stCondLst>
                                    <p:cond delay="0"/>
                                  </p:stCondLst>
                                  <p:childTnLst>
                                    <p:animMotion origin="layout" path="M 3.22951E-6 3.32274E-6 L -0.49936 3.32274E-6 " pathEditMode="relative" rAng="0" ptsTypes="AA">
                                      <p:cBhvr>
                                        <p:cTn id="63" dur="600" fill="hold"/>
                                        <p:tgtEl>
                                          <p:spTgt spid="60"/>
                                        </p:tgtEl>
                                        <p:attrNameLst>
                                          <p:attrName>ppt_x</p:attrName>
                                          <p:attrName>ppt_y</p:attrName>
                                        </p:attrNameLst>
                                      </p:cBhvr>
                                      <p:rCtr x="-24968" y="0"/>
                                    </p:animMotion>
                                  </p:childTnLst>
                                </p:cTn>
                              </p:par>
                            </p:childTnLst>
                          </p:cTn>
                        </p:par>
                        <p:par>
                          <p:cTn id="64" fill="hold">
                            <p:stCondLst>
                              <p:cond delay="600"/>
                            </p:stCondLst>
                            <p:childTnLst>
                              <p:par>
                                <p:cTn id="65" presetID="22" presetClass="entr" presetSubtype="2"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right)">
                                      <p:cBhvr>
                                        <p:cTn id="67" dur="500"/>
                                        <p:tgtEl>
                                          <p:spTgt spid="62"/>
                                        </p:tgtEl>
                                      </p:cBhvr>
                                    </p:animEffect>
                                  </p:childTnLst>
                                </p:cTn>
                              </p:par>
                              <p:par>
                                <p:cTn id="68" presetID="22" presetClass="entr" presetSubtype="2" fill="hold" nodeType="withEffect">
                                  <p:stCondLst>
                                    <p:cond delay="450"/>
                                  </p:stCondLst>
                                  <p:childTnLst>
                                    <p:set>
                                      <p:cBhvr>
                                        <p:cTn id="69" dur="1" fill="hold">
                                          <p:stCondLst>
                                            <p:cond delay="0"/>
                                          </p:stCondLst>
                                        </p:cTn>
                                        <p:tgtEl>
                                          <p:spTgt spid="8"/>
                                        </p:tgtEl>
                                        <p:attrNameLst>
                                          <p:attrName>style.visibility</p:attrName>
                                        </p:attrNameLst>
                                      </p:cBhvr>
                                      <p:to>
                                        <p:strVal val="visible"/>
                                      </p:to>
                                    </p:set>
                                    <p:animEffect transition="in" filter="wipe(right)">
                                      <p:cBhvr>
                                        <p:cTn id="70" dur="500"/>
                                        <p:tgtEl>
                                          <p:spTgt spid="8"/>
                                        </p:tgtEl>
                                      </p:cBhvr>
                                    </p:animEffect>
                                  </p:childTnLst>
                                </p:cTn>
                              </p:par>
                              <p:par>
                                <p:cTn id="71" presetID="22" presetClass="entr" presetSubtype="2" fill="hold" nodeType="withEffect">
                                  <p:stCondLst>
                                    <p:cond delay="900"/>
                                  </p:stCondLst>
                                  <p:childTnLst>
                                    <p:set>
                                      <p:cBhvr>
                                        <p:cTn id="72" dur="1" fill="hold">
                                          <p:stCondLst>
                                            <p:cond delay="0"/>
                                          </p:stCondLst>
                                        </p:cTn>
                                        <p:tgtEl>
                                          <p:spTgt spid="9"/>
                                        </p:tgtEl>
                                        <p:attrNameLst>
                                          <p:attrName>style.visibility</p:attrName>
                                        </p:attrNameLst>
                                      </p:cBhvr>
                                      <p:to>
                                        <p:strVal val="visible"/>
                                      </p:to>
                                    </p:set>
                                    <p:animEffect transition="in" filter="wipe(right)">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animBg="1"/>
      <p:bldP spid="51" grpId="0" animBg="1"/>
      <p:bldP spid="52" grpId="0" animBg="1"/>
      <p:bldP spid="53" grpId="0" animBg="1"/>
      <p:bldP spid="54" grpId="0" animBg="1"/>
      <p:bldP spid="40" grpId="0" animBg="1"/>
      <p:bldP spid="40" grpId="1" animBg="1"/>
      <p:bldP spid="60" grpId="0"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metadata/propertie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2152</Words>
  <Application>Microsoft Office PowerPoint</Application>
  <PresentationFormat>Custom</PresentationFormat>
  <Paragraphs>320</Paragraphs>
  <Slides>29</Slides>
  <Notes>19</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29</vt:i4>
      </vt:variant>
    </vt:vector>
  </HeadingPairs>
  <TitlesOfParts>
    <vt:vector size="4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App Lifecycle Management</vt:lpstr>
      <vt:lpstr>Agenda </vt:lpstr>
      <vt:lpstr>Developer vision</vt:lpstr>
      <vt:lpstr>Overview</vt:lpstr>
      <vt:lpstr>What is ALM?</vt:lpstr>
      <vt:lpstr>Lifecycle Overview</vt:lpstr>
      <vt:lpstr>Visual Studio 2013 ALM</vt:lpstr>
      <vt:lpstr>Work Item Tracking</vt:lpstr>
      <vt:lpstr>Version Control</vt:lpstr>
      <vt:lpstr>Build Automation</vt:lpstr>
      <vt:lpstr>Reporting</vt:lpstr>
      <vt:lpstr>Capabilities and Features</vt:lpstr>
      <vt:lpstr>PowerPoint Presentation</vt:lpstr>
      <vt:lpstr>Office 365 ALM</vt:lpstr>
      <vt:lpstr>O365 ALM</vt:lpstr>
      <vt:lpstr>Continuous Integration SharePoint Hosted App</vt:lpstr>
      <vt:lpstr>Continuous Integration Provider Hosted App</vt:lpstr>
      <vt:lpstr>PowerPoint Presentation</vt:lpstr>
      <vt:lpstr>Office 365 Testing</vt:lpstr>
      <vt:lpstr>O365 Testing Considerations</vt:lpstr>
      <vt:lpstr>Testing process in high level</vt:lpstr>
      <vt:lpstr>Testing with multiple environments</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